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366" r:id="rId4"/>
    <p:sldId id="367" r:id="rId5"/>
    <p:sldId id="368" r:id="rId6"/>
    <p:sldId id="369" r:id="rId7"/>
    <p:sldId id="371" r:id="rId8"/>
    <p:sldId id="370" r:id="rId9"/>
    <p:sldId id="394" r:id="rId10"/>
    <p:sldId id="372" r:id="rId11"/>
    <p:sldId id="373" r:id="rId12"/>
    <p:sldId id="374" r:id="rId13"/>
    <p:sldId id="376" r:id="rId14"/>
    <p:sldId id="378" r:id="rId15"/>
    <p:sldId id="384" r:id="rId16"/>
    <p:sldId id="385" r:id="rId17"/>
    <p:sldId id="386" r:id="rId18"/>
    <p:sldId id="387" r:id="rId19"/>
    <p:sldId id="388" r:id="rId20"/>
    <p:sldId id="389" r:id="rId21"/>
    <p:sldId id="391" r:id="rId22"/>
    <p:sldId id="390" r:id="rId23"/>
    <p:sldId id="392" r:id="rId24"/>
    <p:sldId id="39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GIF>
</file>

<file path=ppt/media/image2.pn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E46B25C-9398-4198-AC2B-03BEA4BA3B6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E46B25C-9398-4198-AC2B-03BEA4BA3B6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E46B25C-9398-4198-AC2B-03BEA4BA3B6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endParaRPr lang="en-US" sz="8000" dirty="0">
              <a:solidFill>
                <a:schemeClr val="tx1"/>
              </a:solidFill>
              <a:effectLst/>
            </a:endParaRP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endParaRPr lang="en-US" sz="8000" dirty="0">
              <a:solidFill>
                <a:schemeClr val="tx1"/>
              </a:solidFill>
              <a:effectLs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E46B25C-9398-4198-AC2B-03BEA4BA3B6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CE46B25C-9398-4198-AC2B-03BEA4BA3B6C}"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CE46B25C-9398-4198-AC2B-03BEA4BA3B6C}"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CE46B25C-9398-4198-AC2B-03BEA4BA3B6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CE46B25C-9398-4198-AC2B-03BEA4BA3B6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CE46B25C-9398-4198-AC2B-03BEA4BA3B6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CE46B25C-9398-4198-AC2B-03BEA4BA3B6C}"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46B25C-9398-4198-AC2B-03BEA4BA3B6C}"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46B25C-9398-4198-AC2B-03BEA4BA3B6C}"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E46B25C-9398-4198-AC2B-03BEA4BA3B6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E46B25C-9398-4198-AC2B-03BEA4BA3B6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9E92610-4BC4-4C09-A189-28FFBB4F502A}"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E46B25C-9398-4198-AC2B-03BEA4BA3B6C}" type="datetimeFigureOut">
              <a:rPr lang="en-IN" smtClean="0"/>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B9E92610-4BC4-4C09-A189-28FFBB4F502A}" type="slidenum">
              <a:rPr lang="en-IN" smtClean="0"/>
            </a:fld>
            <a:endParaRPr lang="en-IN"/>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6.jpeg"/><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png"/><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png"/><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4.png"/><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5.png"/><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https://reactjs.org/docs/" TargetMode="External"/><Relationship Id="rId3" Type="http://schemas.openxmlformats.org/officeDocument/2006/relationships/hyperlink" Target="https://javaee.github.io/javaee-spec/javadocs/" TargetMode="External"/><Relationship Id="rId2" Type="http://schemas.openxmlformats.org/officeDocument/2006/relationships/hyperlink" Target="about:blank" TargetMode="External"/><Relationship Id="rId1" Type="http://schemas.openxmlformats.org/officeDocument/2006/relationships/image" Target="../media/image16.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133599"/>
          </a:xfrm>
        </p:spPr>
        <p:txBody>
          <a:bodyPr/>
          <a:lstStyle/>
          <a:p>
            <a:r>
              <a:rPr lang="en-IN" dirty="0"/>
              <a:t>EASYPARKING</a:t>
            </a:r>
            <a:br>
              <a:rPr lang="en-IN" dirty="0"/>
            </a:br>
            <a:br>
              <a:rPr lang="en-IN" dirty="0"/>
            </a:br>
            <a:r>
              <a:rPr lang="en-IN" sz="2800" dirty="0"/>
              <a:t>Online Car parking system</a:t>
            </a:r>
            <a:endParaRPr lang="en-IN" sz="2800" dirty="0"/>
          </a:p>
        </p:txBody>
      </p:sp>
      <p:sp>
        <p:nvSpPr>
          <p:cNvPr id="3" name="Subtitle 2"/>
          <p:cNvSpPr>
            <a:spLocks noGrp="1"/>
          </p:cNvSpPr>
          <p:nvPr>
            <p:ph type="subTitle" idx="1"/>
          </p:nvPr>
        </p:nvSpPr>
        <p:spPr/>
        <p:txBody>
          <a:bodyPr>
            <a:normAutofit lnSpcReduction="10000"/>
          </a:bodyPr>
          <a:lstStyle/>
          <a:p>
            <a:r>
              <a:rPr lang="en-IN" dirty="0"/>
              <a:t>Presented By</a:t>
            </a:r>
            <a:endParaRPr lang="en-IN" dirty="0"/>
          </a:p>
          <a:p>
            <a:r>
              <a:rPr lang="en-IN" dirty="0"/>
              <a:t>Aniket N. Gonjare(233037)</a:t>
            </a:r>
            <a:endParaRPr lang="en-IN" dirty="0"/>
          </a:p>
          <a:p>
            <a:r>
              <a:rPr lang="en-IN" dirty="0"/>
              <a:t>Sham B. Girhe(233037)</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user and admin Activity diagram</a:t>
            </a:r>
            <a:endParaRPr lang="en-IN" dirty="0"/>
          </a:p>
        </p:txBody>
      </p:sp>
      <p:pic>
        <p:nvPicPr>
          <p:cNvPr id="41" name="Picture 41" descr="Activity Diagram user"/>
          <p:cNvPicPr>
            <a:picLocks noChangeAspect="1"/>
          </p:cNvPicPr>
          <p:nvPr>
            <p:ph sz="half" idx="1"/>
          </p:nvPr>
        </p:nvPicPr>
        <p:blipFill>
          <a:blip r:embed="rId1"/>
          <a:stretch>
            <a:fillRect/>
          </a:stretch>
        </p:blipFill>
        <p:spPr>
          <a:xfrm>
            <a:off x="1475105" y="1936115"/>
            <a:ext cx="4328795" cy="4450715"/>
          </a:xfrm>
          <a:prstGeom prst="rect">
            <a:avLst/>
          </a:prstGeom>
        </p:spPr>
      </p:pic>
      <p:pic>
        <p:nvPicPr>
          <p:cNvPr id="4" name="Picture 42" descr="Activity Diagram admin"/>
          <p:cNvPicPr>
            <a:picLocks noChangeAspect="1"/>
          </p:cNvPicPr>
          <p:nvPr>
            <p:ph sz="half" idx="2"/>
          </p:nvPr>
        </p:nvPicPr>
        <p:blipFill>
          <a:blip r:embed="rId2"/>
          <a:stretch>
            <a:fillRect/>
          </a:stretch>
        </p:blipFill>
        <p:spPr>
          <a:xfrm>
            <a:off x="6891020" y="1936115"/>
            <a:ext cx="4375785" cy="445071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9119" y="2765839"/>
            <a:ext cx="10353761" cy="1326321"/>
          </a:xfrm>
        </p:spPr>
        <p:txBody>
          <a:bodyPr>
            <a:normAutofit/>
          </a:bodyPr>
          <a:lstStyle/>
          <a:p>
            <a:r>
              <a:rPr lang="en-IN" sz="4800" dirty="0"/>
              <a:t>screenshots</a:t>
            </a:r>
            <a:endParaRPr lang="en-IN" sz="4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User registration and login page</a:t>
            </a:r>
            <a:endParaRPr lang="en-IN" dirty="0"/>
          </a:p>
        </p:txBody>
      </p:sp>
      <p:pic>
        <p:nvPicPr>
          <p:cNvPr id="21" name="Picture 21" descr="login"/>
          <p:cNvPicPr>
            <a:picLocks noChangeAspect="1"/>
          </p:cNvPicPr>
          <p:nvPr>
            <p:ph sz="half" idx="2"/>
          </p:nvPr>
        </p:nvPicPr>
        <p:blipFill>
          <a:blip r:embed="rId1"/>
          <a:stretch>
            <a:fillRect/>
          </a:stretch>
        </p:blipFill>
        <p:spPr>
          <a:xfrm>
            <a:off x="6173470" y="2506980"/>
            <a:ext cx="5093970" cy="2865120"/>
          </a:xfrm>
          <a:prstGeom prst="rect">
            <a:avLst/>
          </a:prstGeom>
        </p:spPr>
      </p:pic>
      <p:pic>
        <p:nvPicPr>
          <p:cNvPr id="45" name="Picture 45" descr="Screenshot (572)"/>
          <p:cNvPicPr>
            <a:picLocks noChangeAspect="1"/>
          </p:cNvPicPr>
          <p:nvPr>
            <p:ph sz="half" idx="1"/>
          </p:nvPr>
        </p:nvPicPr>
        <p:blipFill>
          <a:blip r:embed="rId2"/>
          <a:stretch>
            <a:fillRect/>
          </a:stretch>
        </p:blipFill>
        <p:spPr>
          <a:xfrm>
            <a:off x="913765" y="2503170"/>
            <a:ext cx="5106035" cy="287210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Dashboard after successful login</a:t>
            </a:r>
            <a:endParaRPr lang="en-IN" dirty="0"/>
          </a:p>
        </p:txBody>
      </p:sp>
      <p:pic>
        <p:nvPicPr>
          <p:cNvPr id="27" name="Picture 27" descr="user dashboard"/>
          <p:cNvPicPr>
            <a:picLocks noChangeAspect="1"/>
          </p:cNvPicPr>
          <p:nvPr>
            <p:ph sz="half" idx="2"/>
          </p:nvPr>
        </p:nvPicPr>
        <p:blipFill>
          <a:blip r:embed="rId1"/>
          <a:stretch>
            <a:fillRect/>
          </a:stretch>
        </p:blipFill>
        <p:spPr>
          <a:xfrm>
            <a:off x="1816100" y="1936115"/>
            <a:ext cx="8402320" cy="402145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Parkingreceipt</a:t>
            </a:r>
            <a:endParaRPr lang="en-IN" dirty="0"/>
          </a:p>
        </p:txBody>
      </p:sp>
      <p:pic>
        <p:nvPicPr>
          <p:cNvPr id="4" name="Picture 39" descr="Screenshot (571)"/>
          <p:cNvPicPr>
            <a:picLocks noChangeAspect="1"/>
          </p:cNvPicPr>
          <p:nvPr>
            <p:ph idx="1"/>
          </p:nvPr>
        </p:nvPicPr>
        <p:blipFill>
          <a:blip r:embed="rId1"/>
          <a:stretch>
            <a:fillRect/>
          </a:stretch>
        </p:blipFill>
        <p:spPr>
          <a:xfrm>
            <a:off x="2806065" y="2096135"/>
            <a:ext cx="6568440" cy="369506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Userparking details and Admin Dashboard</a:t>
            </a:r>
            <a:endParaRPr lang="en-IN" dirty="0"/>
          </a:p>
        </p:txBody>
      </p:sp>
      <p:pic>
        <p:nvPicPr>
          <p:cNvPr id="4" name="Picture 36" descr="Screenshot (569)"/>
          <p:cNvPicPr>
            <a:picLocks noChangeAspect="1"/>
          </p:cNvPicPr>
          <p:nvPr>
            <p:ph sz="half" idx="1"/>
          </p:nvPr>
        </p:nvPicPr>
        <p:blipFill>
          <a:blip r:embed="rId1"/>
          <a:stretch>
            <a:fillRect/>
          </a:stretch>
        </p:blipFill>
        <p:spPr>
          <a:xfrm>
            <a:off x="913765" y="2503170"/>
            <a:ext cx="5106035" cy="2872105"/>
          </a:xfrm>
          <a:prstGeom prst="rect">
            <a:avLst/>
          </a:prstGeom>
        </p:spPr>
      </p:pic>
      <p:pic>
        <p:nvPicPr>
          <p:cNvPr id="37" name="Picture 37" descr="Screenshot (570)"/>
          <p:cNvPicPr>
            <a:picLocks noChangeAspect="1"/>
          </p:cNvPicPr>
          <p:nvPr>
            <p:ph sz="half" idx="2"/>
          </p:nvPr>
        </p:nvPicPr>
        <p:blipFill>
          <a:blip r:embed="rId2"/>
          <a:stretch>
            <a:fillRect/>
          </a:stretch>
        </p:blipFill>
        <p:spPr>
          <a:xfrm>
            <a:off x="6173470" y="2506980"/>
            <a:ext cx="5093970" cy="286512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Selecting Time Details and Select Car details </a:t>
            </a:r>
            <a:endParaRPr lang="en-IN" dirty="0"/>
          </a:p>
        </p:txBody>
      </p:sp>
      <p:pic>
        <p:nvPicPr>
          <p:cNvPr id="31" name="Picture 31" descr="Screenshot (564)"/>
          <p:cNvPicPr>
            <a:picLocks noChangeAspect="1"/>
          </p:cNvPicPr>
          <p:nvPr>
            <p:ph sz="half" idx="2"/>
          </p:nvPr>
        </p:nvPicPr>
        <p:blipFill>
          <a:blip r:embed="rId1"/>
          <a:stretch>
            <a:fillRect/>
          </a:stretch>
        </p:blipFill>
        <p:spPr>
          <a:xfrm>
            <a:off x="6173470" y="2506980"/>
            <a:ext cx="5093970" cy="2865120"/>
          </a:xfrm>
          <a:prstGeom prst="rect">
            <a:avLst/>
          </a:prstGeom>
        </p:spPr>
      </p:pic>
      <p:pic>
        <p:nvPicPr>
          <p:cNvPr id="32" name="Picture 32" descr="Screenshot (563)"/>
          <p:cNvPicPr>
            <a:picLocks noChangeAspect="1"/>
          </p:cNvPicPr>
          <p:nvPr>
            <p:ph sz="half" idx="1"/>
          </p:nvPr>
        </p:nvPicPr>
        <p:blipFill>
          <a:blip r:embed="rId2"/>
          <a:stretch>
            <a:fillRect/>
          </a:stretch>
        </p:blipFill>
        <p:spPr>
          <a:xfrm>
            <a:off x="913765" y="2503170"/>
            <a:ext cx="5106035" cy="287210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Admin dashboard</a:t>
            </a:r>
            <a:endParaRPr lang="en-IN" dirty="0"/>
          </a:p>
        </p:txBody>
      </p:sp>
      <p:pic>
        <p:nvPicPr>
          <p:cNvPr id="4" name="Picture 36" descr="Screenshot (569)"/>
          <p:cNvPicPr>
            <a:picLocks noChangeAspect="1"/>
          </p:cNvPicPr>
          <p:nvPr>
            <p:ph sz="half" idx="1"/>
          </p:nvPr>
        </p:nvPicPr>
        <p:blipFill>
          <a:blip r:embed="rId1"/>
          <a:stretch>
            <a:fillRect/>
          </a:stretch>
        </p:blipFill>
        <p:spPr>
          <a:xfrm>
            <a:off x="913765" y="2503170"/>
            <a:ext cx="5106035" cy="2872105"/>
          </a:xfrm>
          <a:prstGeom prst="rect">
            <a:avLst/>
          </a:prstGeom>
        </p:spPr>
      </p:pic>
      <p:pic>
        <p:nvPicPr>
          <p:cNvPr id="29" name="Picture 29" descr="Area Details"/>
          <p:cNvPicPr>
            <a:picLocks noChangeAspect="1"/>
          </p:cNvPicPr>
          <p:nvPr>
            <p:ph sz="half" idx="2"/>
          </p:nvPr>
        </p:nvPicPr>
        <p:blipFill>
          <a:blip r:embed="rId2"/>
          <a:stretch>
            <a:fillRect/>
          </a:stretch>
        </p:blipFill>
        <p:spPr>
          <a:xfrm>
            <a:off x="6173470" y="2506980"/>
            <a:ext cx="5093970" cy="286512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specifications</a:t>
            </a:r>
            <a:endParaRPr lang="en-IN" dirty="0"/>
          </a:p>
        </p:txBody>
      </p:sp>
      <p:sp>
        <p:nvSpPr>
          <p:cNvPr id="4" name="TextBox 4"/>
          <p:cNvSpPr txBox="1"/>
          <p:nvPr/>
        </p:nvSpPr>
        <p:spPr>
          <a:xfrm>
            <a:off x="1139696" y="2322142"/>
            <a:ext cx="9901958" cy="230695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lvl="0" indent="-285750" algn="just">
              <a:buFont typeface="Arial" panose="020B0604020202020204" pitchFamily="34" charset="0"/>
              <a:buChar char="•"/>
            </a:pPr>
            <a:r>
              <a:rPr lang="en-US" b="1" dirty="0"/>
              <a:t>The application will use JavaScript, jQuery and CSS as main web technologies.</a:t>
            </a:r>
            <a:endParaRPr lang="en-US" b="1" dirty="0"/>
          </a:p>
          <a:p>
            <a:pPr marL="285750" lvl="0" indent="-285750" algn="just">
              <a:buFont typeface="Arial" panose="020B0604020202020204" pitchFamily="34" charset="0"/>
              <a:buChar char="•"/>
            </a:pPr>
            <a:r>
              <a:rPr lang="en-US" b="1" dirty="0"/>
              <a:t>HTTP protocols are used as communication protocols. Client can access it via HTTP protocol.</a:t>
            </a:r>
            <a:endParaRPr lang="en-US" b="1" dirty="0"/>
          </a:p>
          <a:p>
            <a:pPr marL="285750" lvl="0" indent="-285750" algn="just">
              <a:buFont typeface="Arial" panose="020B0604020202020204" pitchFamily="34" charset="0"/>
              <a:buChar char="•"/>
            </a:pPr>
            <a:r>
              <a:rPr lang="en-US" b="1" dirty="0"/>
              <a:t>Several types of validations make this web application a secured one.</a:t>
            </a:r>
            <a:endParaRPr lang="en-US" b="1" dirty="0"/>
          </a:p>
          <a:p>
            <a:pPr marL="285750" lvl="0" indent="-285750" algn="just">
              <a:buFont typeface="Arial" panose="020B0604020202020204" pitchFamily="34" charset="0"/>
              <a:buChar char="•"/>
            </a:pPr>
            <a:r>
              <a:rPr lang="en-US" b="1" dirty="0"/>
              <a:t>Since </a:t>
            </a:r>
            <a:r>
              <a:rPr lang="en-IN" altLang="en-US" b="1" dirty="0"/>
              <a:t>EasyParking</a:t>
            </a:r>
            <a:r>
              <a:rPr lang="en-US" b="1" dirty="0"/>
              <a:t> is a web-based application, internet connection must be established.</a:t>
            </a:r>
            <a:endParaRPr lang="en-US" b="1" dirty="0"/>
          </a:p>
          <a:p>
            <a:pPr marL="285750" lvl="0" indent="-285750" algn="just">
              <a:buFont typeface="Arial" panose="020B0604020202020204" pitchFamily="34" charset="0"/>
              <a:buChar char="•"/>
            </a:pPr>
            <a:r>
              <a:rPr lang="en-US" b="1" dirty="0"/>
              <a:t>The </a:t>
            </a:r>
            <a:r>
              <a:rPr lang="en-IN" altLang="en-US" b="1" dirty="0"/>
              <a:t>EasyParking</a:t>
            </a:r>
            <a:r>
              <a:rPr lang="en-US" b="1" dirty="0"/>
              <a:t> will be used on PCs and will function via internet or intranet in any web browser.</a:t>
            </a:r>
            <a:endParaRPr lang="en-US" b="1"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Software and hardware requirement</a:t>
            </a:r>
            <a:endParaRPr lang="en-IN" dirty="0"/>
          </a:p>
        </p:txBody>
      </p:sp>
      <p:sp>
        <p:nvSpPr>
          <p:cNvPr id="4" name="TextBox 2"/>
          <p:cNvSpPr txBox="1"/>
          <p:nvPr/>
        </p:nvSpPr>
        <p:spPr>
          <a:xfrm>
            <a:off x="1878709" y="1935921"/>
            <a:ext cx="7939993" cy="396938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1 Hardware </a:t>
            </a:r>
            <a:endParaRPr lang="en-US" dirty="0"/>
          </a:p>
          <a:p>
            <a:endParaRPr lang="en-US" dirty="0"/>
          </a:p>
          <a:p>
            <a:r>
              <a:rPr lang="en-US" dirty="0"/>
              <a:t>The system requires the following hardware:</a:t>
            </a:r>
            <a:endParaRPr lang="en-US" dirty="0"/>
          </a:p>
          <a:p>
            <a:endParaRPr lang="en-US" dirty="0"/>
          </a:p>
          <a:p>
            <a:r>
              <a:rPr lang="en-US" dirty="0"/>
              <a:t>RAM: 1 GB (further increase that as per requirement.)</a:t>
            </a:r>
            <a:endParaRPr lang="en-US" dirty="0"/>
          </a:p>
          <a:p>
            <a:r>
              <a:rPr lang="en-US" dirty="0"/>
              <a:t>Hard Disk: 80 GB (further increase that as per requirement.)</a:t>
            </a:r>
            <a:endParaRPr lang="en-US" dirty="0"/>
          </a:p>
          <a:p>
            <a:r>
              <a:rPr lang="en-US" dirty="0"/>
              <a:t>Display: 1024 * 768, True Type Color-32 Bit</a:t>
            </a:r>
            <a:endParaRPr lang="en-US" dirty="0"/>
          </a:p>
          <a:p>
            <a:r>
              <a:rPr lang="en-US" dirty="0"/>
              <a:t>Mouse: Any Normal Mouse.</a:t>
            </a:r>
            <a:endParaRPr lang="en-US" dirty="0"/>
          </a:p>
          <a:p>
            <a:r>
              <a:rPr lang="en-US" dirty="0"/>
              <a:t>Keyboard: Any window Supported Keyboard.</a:t>
            </a:r>
            <a:endParaRPr lang="en-US" dirty="0"/>
          </a:p>
          <a:p>
            <a:endParaRPr lang="en-US" dirty="0"/>
          </a:p>
          <a:p>
            <a:r>
              <a:rPr lang="en-US" dirty="0"/>
              <a:t>2 Software</a:t>
            </a:r>
            <a:endParaRPr lang="en-US" dirty="0"/>
          </a:p>
          <a:p>
            <a:r>
              <a:rPr lang="en-US" dirty="0"/>
              <a:t>Database Server : MySQL Server</a:t>
            </a:r>
            <a:endParaRPr lang="en-US" dirty="0"/>
          </a:p>
          <a:p>
            <a:r>
              <a:rPr lang="en-US" dirty="0"/>
              <a:t>Web Server : Internet Information Server</a:t>
            </a:r>
            <a:endParaRPr lang="en-US" dirty="0"/>
          </a:p>
          <a:p>
            <a:r>
              <a:rPr lang="en-US" dirty="0"/>
              <a:t>Technologies : React js, CSS, SPRING BOOT</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Points to be discussed</a:t>
            </a:r>
            <a:endParaRPr lang="en-IN" dirty="0"/>
          </a:p>
        </p:txBody>
      </p:sp>
      <p:grpSp>
        <p:nvGrpSpPr>
          <p:cNvPr id="3" name="Graphic 3"/>
          <p:cNvGrpSpPr/>
          <p:nvPr/>
        </p:nvGrpSpPr>
        <p:grpSpPr>
          <a:xfrm rot="21305829" flipH="1">
            <a:off x="427239" y="2914882"/>
            <a:ext cx="1389702" cy="1123553"/>
            <a:chOff x="8338752" y="1211990"/>
            <a:chExt cx="3851961" cy="3114252"/>
          </a:xfrm>
        </p:grpSpPr>
        <p:sp>
          <p:nvSpPr>
            <p:cNvPr id="4" name="Freeform: Shape 83"/>
            <p:cNvSpPr/>
            <p:nvPr/>
          </p:nvSpPr>
          <p:spPr>
            <a:xfrm>
              <a:off x="8338752" y="1211990"/>
              <a:ext cx="3831088" cy="3114252"/>
            </a:xfrm>
            <a:custGeom>
              <a:avLst/>
              <a:gdLst>
                <a:gd name="connsiteX0" fmla="*/ 3817888 w 3831088"/>
                <a:gd name="connsiteY0" fmla="*/ 722004 h 3114252"/>
                <a:gd name="connsiteX1" fmla="*/ 3452269 w 3831088"/>
                <a:gd name="connsiteY1" fmla="*/ 280008 h 3114252"/>
                <a:gd name="connsiteX2" fmla="*/ 2264893 w 3831088"/>
                <a:gd name="connsiteY2" fmla="*/ 2082 h 3114252"/>
                <a:gd name="connsiteX3" fmla="*/ 1600132 w 3831088"/>
                <a:gd name="connsiteY3" fmla="*/ 195852 h 3114252"/>
                <a:gd name="connsiteX4" fmla="*/ 1027306 w 3831088"/>
                <a:gd name="connsiteY4" fmla="*/ 642091 h 3114252"/>
                <a:gd name="connsiteX5" fmla="*/ 513884 w 3831088"/>
                <a:gd name="connsiteY5" fmla="*/ 1130054 h 3114252"/>
                <a:gd name="connsiteX6" fmla="*/ 66231 w 3831088"/>
                <a:gd name="connsiteY6" fmla="*/ 1725510 h 3114252"/>
                <a:gd name="connsiteX7" fmla="*/ 25921 w 3831088"/>
                <a:gd name="connsiteY7" fmla="*/ 2132146 h 3114252"/>
                <a:gd name="connsiteX8" fmla="*/ 907790 w 3831088"/>
                <a:gd name="connsiteY8" fmla="*/ 2922787 h 3114252"/>
                <a:gd name="connsiteX9" fmla="*/ 1745106 w 3831088"/>
                <a:gd name="connsiteY9" fmla="*/ 3109486 h 3114252"/>
                <a:gd name="connsiteX10" fmla="*/ 2197710 w 3831088"/>
                <a:gd name="connsiteY10" fmla="*/ 2873283 h 3114252"/>
                <a:gd name="connsiteX11" fmla="*/ 2551306 w 3831088"/>
                <a:gd name="connsiteY11" fmla="*/ 2477255 h 3114252"/>
                <a:gd name="connsiteX12" fmla="*/ 3064728 w 3831088"/>
                <a:gd name="connsiteY12" fmla="*/ 1989293 h 3114252"/>
                <a:gd name="connsiteX13" fmla="*/ 3629068 w 3831088"/>
                <a:gd name="connsiteY13" fmla="*/ 1458898 h 3114252"/>
                <a:gd name="connsiteX14" fmla="*/ 3817888 w 3831088"/>
                <a:gd name="connsiteY14" fmla="*/ 1005588 h 3114252"/>
                <a:gd name="connsiteX15" fmla="*/ 3817888 w 3831088"/>
                <a:gd name="connsiteY15" fmla="*/ 722004 h 3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1088" h="3114252">
                  <a:moveTo>
                    <a:pt x="3817888" y="722004"/>
                  </a:moveTo>
                  <a:cubicBezTo>
                    <a:pt x="3782528" y="565714"/>
                    <a:pt x="3521574" y="325976"/>
                    <a:pt x="3452269" y="280008"/>
                  </a:cubicBezTo>
                  <a:cubicBezTo>
                    <a:pt x="3124839" y="63607"/>
                    <a:pt x="2569693" y="-14184"/>
                    <a:pt x="2264893" y="2082"/>
                  </a:cubicBezTo>
                  <a:cubicBezTo>
                    <a:pt x="2037176" y="14104"/>
                    <a:pt x="1734498" y="94724"/>
                    <a:pt x="1600132" y="195852"/>
                  </a:cubicBezTo>
                  <a:cubicBezTo>
                    <a:pt x="1465765" y="296981"/>
                    <a:pt x="1179352" y="499238"/>
                    <a:pt x="1027306" y="642091"/>
                  </a:cubicBezTo>
                  <a:cubicBezTo>
                    <a:pt x="875259" y="784944"/>
                    <a:pt x="615719" y="1020439"/>
                    <a:pt x="513884" y="1130054"/>
                  </a:cubicBezTo>
                  <a:cubicBezTo>
                    <a:pt x="419827" y="1231182"/>
                    <a:pt x="105127" y="1612359"/>
                    <a:pt x="66231" y="1725510"/>
                  </a:cubicBezTo>
                  <a:cubicBezTo>
                    <a:pt x="20263" y="1859169"/>
                    <a:pt x="-32776" y="2005558"/>
                    <a:pt x="25921" y="2132146"/>
                  </a:cubicBezTo>
                  <a:cubicBezTo>
                    <a:pt x="168774" y="2511201"/>
                    <a:pt x="751501" y="2843581"/>
                    <a:pt x="907790" y="2922787"/>
                  </a:cubicBezTo>
                  <a:cubicBezTo>
                    <a:pt x="1086002" y="3012600"/>
                    <a:pt x="1487688" y="3140602"/>
                    <a:pt x="1745106" y="3109486"/>
                  </a:cubicBezTo>
                  <a:cubicBezTo>
                    <a:pt x="1995453" y="3079076"/>
                    <a:pt x="2046370" y="3016843"/>
                    <a:pt x="2197710" y="2873283"/>
                  </a:cubicBezTo>
                  <a:cubicBezTo>
                    <a:pt x="2349049" y="2729723"/>
                    <a:pt x="2399967" y="2662540"/>
                    <a:pt x="2551306" y="2477255"/>
                  </a:cubicBezTo>
                  <a:cubicBezTo>
                    <a:pt x="2702645" y="2291971"/>
                    <a:pt x="2904902" y="2089714"/>
                    <a:pt x="3064728" y="1989293"/>
                  </a:cubicBezTo>
                  <a:cubicBezTo>
                    <a:pt x="3224553" y="1888164"/>
                    <a:pt x="3471363" y="1666106"/>
                    <a:pt x="3629068" y="1458898"/>
                  </a:cubicBezTo>
                  <a:cubicBezTo>
                    <a:pt x="3755654" y="1293415"/>
                    <a:pt x="3817888" y="1005588"/>
                    <a:pt x="3817888" y="1005588"/>
                  </a:cubicBezTo>
                  <a:cubicBezTo>
                    <a:pt x="3817888" y="1005588"/>
                    <a:pt x="3847589" y="852127"/>
                    <a:pt x="3817888" y="722004"/>
                  </a:cubicBezTo>
                  <a:close/>
                </a:path>
              </a:pathLst>
            </a:custGeom>
            <a:solidFill>
              <a:srgbClr val="000000"/>
            </a:solidFill>
            <a:ln w="7072" cap="flat">
              <a:noFill/>
              <a:prstDash val="solid"/>
              <a:miter/>
            </a:ln>
          </p:spPr>
          <p:txBody>
            <a:bodyPr rtlCol="0" anchor="ctr"/>
            <a:lstStyle/>
            <a:p>
              <a:endParaRPr lang="en-US"/>
            </a:p>
          </p:txBody>
        </p:sp>
        <p:sp>
          <p:nvSpPr>
            <p:cNvPr id="5" name="Freeform: Shape 84"/>
            <p:cNvSpPr/>
            <p:nvPr/>
          </p:nvSpPr>
          <p:spPr>
            <a:xfrm>
              <a:off x="8338752" y="1947152"/>
              <a:ext cx="1882301" cy="1882825"/>
            </a:xfrm>
            <a:custGeom>
              <a:avLst/>
              <a:gdLst>
                <a:gd name="connsiteX0" fmla="*/ 1040743 w 1882301"/>
                <a:gd name="connsiteY0" fmla="*/ 1158660 h 1882825"/>
                <a:gd name="connsiteX1" fmla="*/ 1544970 w 1882301"/>
                <a:gd name="connsiteY1" fmla="*/ 517237 h 1882825"/>
                <a:gd name="connsiteX2" fmla="*/ 1882302 w 1882301"/>
                <a:gd name="connsiteY2" fmla="*/ 8765 h 1882825"/>
                <a:gd name="connsiteX3" fmla="*/ 1492638 w 1882301"/>
                <a:gd name="connsiteY3" fmla="*/ 143839 h 1882825"/>
                <a:gd name="connsiteX4" fmla="*/ 1486981 w 1882301"/>
                <a:gd name="connsiteY4" fmla="*/ 149497 h 1882825"/>
                <a:gd name="connsiteX5" fmla="*/ 1482030 w 1882301"/>
                <a:gd name="connsiteY5" fmla="*/ 143132 h 1882825"/>
                <a:gd name="connsiteX6" fmla="*/ 915569 w 1882301"/>
                <a:gd name="connsiteY6" fmla="*/ 12301 h 1882825"/>
                <a:gd name="connsiteX7" fmla="*/ 513884 w 1882301"/>
                <a:gd name="connsiteY7" fmla="*/ 395600 h 1882825"/>
                <a:gd name="connsiteX8" fmla="*/ 66231 w 1882301"/>
                <a:gd name="connsiteY8" fmla="*/ 991056 h 1882825"/>
                <a:gd name="connsiteX9" fmla="*/ 25921 w 1882301"/>
                <a:gd name="connsiteY9" fmla="*/ 1397692 h 1882825"/>
                <a:gd name="connsiteX10" fmla="*/ 375274 w 1882301"/>
                <a:gd name="connsiteY10" fmla="*/ 1727950 h 1882825"/>
                <a:gd name="connsiteX11" fmla="*/ 673710 w 1882301"/>
                <a:gd name="connsiteY11" fmla="*/ 1882826 h 1882825"/>
                <a:gd name="connsiteX12" fmla="*/ 937492 w 1882301"/>
                <a:gd name="connsiteY12" fmla="*/ 1276762 h 1882825"/>
                <a:gd name="connsiteX13" fmla="*/ 1040743 w 1882301"/>
                <a:gd name="connsiteY13" fmla="*/ 1158660 h 188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2301" h="1882825">
                  <a:moveTo>
                    <a:pt x="1040743" y="1158660"/>
                  </a:moveTo>
                  <a:cubicBezTo>
                    <a:pt x="1044986" y="1153710"/>
                    <a:pt x="1503246" y="603514"/>
                    <a:pt x="1544970" y="517237"/>
                  </a:cubicBezTo>
                  <a:cubicBezTo>
                    <a:pt x="1584573" y="435202"/>
                    <a:pt x="1839162" y="70998"/>
                    <a:pt x="1882302" y="8765"/>
                  </a:cubicBezTo>
                  <a:cubicBezTo>
                    <a:pt x="1718233" y="-28716"/>
                    <a:pt x="1580330" y="61098"/>
                    <a:pt x="1492638" y="143839"/>
                  </a:cubicBezTo>
                  <a:lnTo>
                    <a:pt x="1486981" y="149497"/>
                  </a:lnTo>
                  <a:lnTo>
                    <a:pt x="1482030" y="143132"/>
                  </a:lnTo>
                  <a:cubicBezTo>
                    <a:pt x="1443135" y="87971"/>
                    <a:pt x="1063373" y="29981"/>
                    <a:pt x="915569" y="12301"/>
                  </a:cubicBezTo>
                  <a:cubicBezTo>
                    <a:pt x="769888" y="147375"/>
                    <a:pt x="593796" y="310029"/>
                    <a:pt x="513884" y="395600"/>
                  </a:cubicBezTo>
                  <a:cubicBezTo>
                    <a:pt x="419827" y="496728"/>
                    <a:pt x="105127" y="877905"/>
                    <a:pt x="66231" y="991056"/>
                  </a:cubicBezTo>
                  <a:cubicBezTo>
                    <a:pt x="20263" y="1124715"/>
                    <a:pt x="-32776" y="1271104"/>
                    <a:pt x="25921" y="1397692"/>
                  </a:cubicBezTo>
                  <a:cubicBezTo>
                    <a:pt x="84618" y="1524279"/>
                    <a:pt x="257173" y="1655817"/>
                    <a:pt x="375274" y="1727950"/>
                  </a:cubicBezTo>
                  <a:cubicBezTo>
                    <a:pt x="455894" y="1777454"/>
                    <a:pt x="563388" y="1831908"/>
                    <a:pt x="673710" y="1882826"/>
                  </a:cubicBezTo>
                  <a:cubicBezTo>
                    <a:pt x="702704" y="1725122"/>
                    <a:pt x="896475" y="1331216"/>
                    <a:pt x="937492" y="1276762"/>
                  </a:cubicBezTo>
                  <a:cubicBezTo>
                    <a:pt x="979923" y="1220186"/>
                    <a:pt x="1040035" y="1159368"/>
                    <a:pt x="1040743" y="1158660"/>
                  </a:cubicBezTo>
                  <a:close/>
                </a:path>
              </a:pathLst>
            </a:custGeom>
            <a:solidFill>
              <a:schemeClr val="accent5"/>
            </a:solidFill>
            <a:ln w="7072" cap="flat">
              <a:noFill/>
              <a:prstDash val="solid"/>
              <a:miter/>
            </a:ln>
          </p:spPr>
          <p:txBody>
            <a:bodyPr rtlCol="0" anchor="ctr"/>
            <a:lstStyle/>
            <a:p>
              <a:endParaRPr lang="en-US"/>
            </a:p>
          </p:txBody>
        </p:sp>
        <p:sp>
          <p:nvSpPr>
            <p:cNvPr id="6" name="Freeform: Shape 85"/>
            <p:cNvSpPr/>
            <p:nvPr/>
          </p:nvSpPr>
          <p:spPr>
            <a:xfrm>
              <a:off x="9018827" y="1959453"/>
              <a:ext cx="2123698" cy="2134891"/>
            </a:xfrm>
            <a:custGeom>
              <a:avLst/>
              <a:gdLst>
                <a:gd name="connsiteX0" fmla="*/ 1260924 w 2123698"/>
                <a:gd name="connsiteY0" fmla="*/ 313286 h 2134891"/>
                <a:gd name="connsiteX1" fmla="*/ 1253852 w 2123698"/>
                <a:gd name="connsiteY1" fmla="*/ 310458 h 2134891"/>
                <a:gd name="connsiteX2" fmla="*/ 1256681 w 2123698"/>
                <a:gd name="connsiteY2" fmla="*/ 303386 h 2134891"/>
                <a:gd name="connsiteX3" fmla="*/ 1261631 w 2123698"/>
                <a:gd name="connsiteY3" fmla="*/ 292071 h 2134891"/>
                <a:gd name="connsiteX4" fmla="*/ 1292041 w 2123698"/>
                <a:gd name="connsiteY4" fmla="*/ 71426 h 2134891"/>
                <a:gd name="connsiteX5" fmla="*/ 1216371 w 2123698"/>
                <a:gd name="connsiteY5" fmla="*/ 0 h 2134891"/>
                <a:gd name="connsiteX6" fmla="*/ 877626 w 2123698"/>
                <a:gd name="connsiteY6" fmla="*/ 510593 h 2134891"/>
                <a:gd name="connsiteX7" fmla="*/ 371276 w 2123698"/>
                <a:gd name="connsiteY7" fmla="*/ 1155553 h 2134891"/>
                <a:gd name="connsiteX8" fmla="*/ 268733 w 2123698"/>
                <a:gd name="connsiteY8" fmla="*/ 1272239 h 2134891"/>
                <a:gd name="connsiteX9" fmla="*/ 7072 w 2123698"/>
                <a:gd name="connsiteY9" fmla="*/ 1874060 h 2134891"/>
                <a:gd name="connsiteX10" fmla="*/ 0 w 2123698"/>
                <a:gd name="connsiteY10" fmla="*/ 1872646 h 2134891"/>
                <a:gd name="connsiteX11" fmla="*/ 438459 w 2123698"/>
                <a:gd name="connsiteY11" fmla="*/ 2050151 h 2134891"/>
                <a:gd name="connsiteX12" fmla="*/ 1079883 w 2123698"/>
                <a:gd name="connsiteY12" fmla="*/ 2116627 h 2134891"/>
                <a:gd name="connsiteX13" fmla="*/ 1440551 w 2123698"/>
                <a:gd name="connsiteY13" fmla="*/ 1869110 h 2134891"/>
                <a:gd name="connsiteX14" fmla="*/ 2023985 w 2123698"/>
                <a:gd name="connsiteY14" fmla="*/ 988655 h 2134891"/>
                <a:gd name="connsiteX15" fmla="*/ 2123699 w 2123698"/>
                <a:gd name="connsiteY15" fmla="*/ 858532 h 2134891"/>
                <a:gd name="connsiteX16" fmla="*/ 1260924 w 2123698"/>
                <a:gd name="connsiteY16" fmla="*/ 313286 h 21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3698" h="2134891">
                  <a:moveTo>
                    <a:pt x="1260924" y="313286"/>
                  </a:moveTo>
                  <a:lnTo>
                    <a:pt x="1253852" y="310458"/>
                  </a:lnTo>
                  <a:lnTo>
                    <a:pt x="1256681" y="303386"/>
                  </a:lnTo>
                  <a:cubicBezTo>
                    <a:pt x="1258095" y="300557"/>
                    <a:pt x="1259510" y="297021"/>
                    <a:pt x="1261631" y="292071"/>
                  </a:cubicBezTo>
                  <a:cubicBezTo>
                    <a:pt x="1278604" y="253175"/>
                    <a:pt x="1324571" y="148510"/>
                    <a:pt x="1292041" y="71426"/>
                  </a:cubicBezTo>
                  <a:cubicBezTo>
                    <a:pt x="1278604" y="39603"/>
                    <a:pt x="1253145" y="15558"/>
                    <a:pt x="1216371" y="0"/>
                  </a:cubicBezTo>
                  <a:cubicBezTo>
                    <a:pt x="1183840" y="46675"/>
                    <a:pt x="916521" y="428559"/>
                    <a:pt x="877626" y="510593"/>
                  </a:cubicBezTo>
                  <a:cubicBezTo>
                    <a:pt x="835194" y="598992"/>
                    <a:pt x="389663" y="1132922"/>
                    <a:pt x="371276" y="1155553"/>
                  </a:cubicBezTo>
                  <a:cubicBezTo>
                    <a:pt x="370568" y="1156967"/>
                    <a:pt x="310457" y="1216371"/>
                    <a:pt x="268733" y="1272239"/>
                  </a:cubicBezTo>
                  <a:cubicBezTo>
                    <a:pt x="228423" y="1325986"/>
                    <a:pt x="35360" y="1718478"/>
                    <a:pt x="7072" y="1874060"/>
                  </a:cubicBezTo>
                  <a:lnTo>
                    <a:pt x="0" y="1872646"/>
                  </a:lnTo>
                  <a:cubicBezTo>
                    <a:pt x="169018" y="1950437"/>
                    <a:pt x="342988" y="2020449"/>
                    <a:pt x="438459" y="2050151"/>
                  </a:cubicBezTo>
                  <a:cubicBezTo>
                    <a:pt x="606771" y="2103191"/>
                    <a:pt x="894599" y="2166838"/>
                    <a:pt x="1079883" y="2116627"/>
                  </a:cubicBezTo>
                  <a:cubicBezTo>
                    <a:pt x="1168989" y="2092583"/>
                    <a:pt x="1310427" y="1991454"/>
                    <a:pt x="1440551" y="1869110"/>
                  </a:cubicBezTo>
                  <a:cubicBezTo>
                    <a:pt x="1695140" y="1628664"/>
                    <a:pt x="1879010" y="1207885"/>
                    <a:pt x="2023985" y="988655"/>
                  </a:cubicBezTo>
                  <a:cubicBezTo>
                    <a:pt x="2050859" y="947638"/>
                    <a:pt x="2084803" y="903792"/>
                    <a:pt x="2123699" y="858532"/>
                  </a:cubicBezTo>
                  <a:cubicBezTo>
                    <a:pt x="2034593" y="741138"/>
                    <a:pt x="1751716" y="490792"/>
                    <a:pt x="1260924" y="313286"/>
                  </a:cubicBezTo>
                  <a:close/>
                </a:path>
              </a:pathLst>
            </a:custGeom>
            <a:solidFill>
              <a:schemeClr val="accent5"/>
            </a:solidFill>
            <a:ln w="7072" cap="flat">
              <a:noFill/>
              <a:prstDash val="solid"/>
              <a:miter/>
            </a:ln>
          </p:spPr>
          <p:txBody>
            <a:bodyPr rtlCol="0" anchor="ctr"/>
            <a:lstStyle/>
            <a:p>
              <a:endParaRPr lang="en-US"/>
            </a:p>
          </p:txBody>
        </p:sp>
        <p:sp>
          <p:nvSpPr>
            <p:cNvPr id="7" name="Freeform: Shape 86"/>
            <p:cNvSpPr/>
            <p:nvPr/>
          </p:nvSpPr>
          <p:spPr>
            <a:xfrm>
              <a:off x="9256172" y="2170520"/>
              <a:ext cx="815663" cy="1058343"/>
            </a:xfrm>
            <a:custGeom>
              <a:avLst/>
              <a:gdLst>
                <a:gd name="connsiteX0" fmla="*/ 123323 w 815663"/>
                <a:gd name="connsiteY0" fmla="*/ 935292 h 1058343"/>
                <a:gd name="connsiteX1" fmla="*/ 627551 w 815663"/>
                <a:gd name="connsiteY1" fmla="*/ 293869 h 1058343"/>
                <a:gd name="connsiteX2" fmla="*/ 815664 w 815663"/>
                <a:gd name="connsiteY2" fmla="*/ 1798 h 1058343"/>
                <a:gd name="connsiteX3" fmla="*/ 263346 w 815663"/>
                <a:gd name="connsiteY3" fmla="*/ 411970 h 1058343"/>
                <a:gd name="connsiteX4" fmla="*/ 16536 w 815663"/>
                <a:gd name="connsiteY4" fmla="*/ 1058344 h 1058343"/>
                <a:gd name="connsiteX5" fmla="*/ 20072 w 815663"/>
                <a:gd name="connsiteY5" fmla="*/ 1053393 h 1058343"/>
                <a:gd name="connsiteX6" fmla="*/ 123323 w 815663"/>
                <a:gd name="connsiteY6" fmla="*/ 935292 h 1058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5663" h="1058343">
                  <a:moveTo>
                    <a:pt x="123323" y="935292"/>
                  </a:moveTo>
                  <a:cubicBezTo>
                    <a:pt x="127566" y="930342"/>
                    <a:pt x="585826" y="380146"/>
                    <a:pt x="627551" y="293869"/>
                  </a:cubicBezTo>
                  <a:cubicBezTo>
                    <a:pt x="648766" y="249316"/>
                    <a:pt x="735044" y="119899"/>
                    <a:pt x="815664" y="1798"/>
                  </a:cubicBezTo>
                  <a:cubicBezTo>
                    <a:pt x="696149" y="-19418"/>
                    <a:pt x="464189" y="148894"/>
                    <a:pt x="263346" y="411970"/>
                  </a:cubicBezTo>
                  <a:cubicBezTo>
                    <a:pt x="58968" y="679289"/>
                    <a:pt x="-42160" y="952972"/>
                    <a:pt x="16536" y="1058344"/>
                  </a:cubicBezTo>
                  <a:cubicBezTo>
                    <a:pt x="17951" y="1056222"/>
                    <a:pt x="19365" y="1054808"/>
                    <a:pt x="20072" y="1053393"/>
                  </a:cubicBezTo>
                  <a:cubicBezTo>
                    <a:pt x="62504" y="996111"/>
                    <a:pt x="122615" y="935999"/>
                    <a:pt x="123323" y="935292"/>
                  </a:cubicBezTo>
                  <a:close/>
                </a:path>
              </a:pathLst>
            </a:custGeom>
            <a:solidFill>
              <a:schemeClr val="accent5">
                <a:lumMod val="75000"/>
              </a:schemeClr>
            </a:solidFill>
            <a:ln w="7072" cap="flat">
              <a:noFill/>
              <a:prstDash val="solid"/>
              <a:miter/>
            </a:ln>
          </p:spPr>
          <p:txBody>
            <a:bodyPr rtlCol="0" anchor="ctr"/>
            <a:lstStyle/>
            <a:p>
              <a:endParaRPr lang="en-US" dirty="0"/>
            </a:p>
          </p:txBody>
        </p:sp>
        <p:sp>
          <p:nvSpPr>
            <p:cNvPr id="8" name="Freeform: Shape 87"/>
            <p:cNvSpPr/>
            <p:nvPr/>
          </p:nvSpPr>
          <p:spPr>
            <a:xfrm>
              <a:off x="9281195" y="2175854"/>
              <a:ext cx="868199" cy="1097283"/>
            </a:xfrm>
            <a:custGeom>
              <a:avLst/>
              <a:gdLst>
                <a:gd name="connsiteX0" fmla="*/ 14144 w 868199"/>
                <a:gd name="connsiteY0" fmla="*/ 1079176 h 1097283"/>
                <a:gd name="connsiteX1" fmla="*/ 604650 w 868199"/>
                <a:gd name="connsiteY1" fmla="*/ 685270 h 1097283"/>
                <a:gd name="connsiteX2" fmla="*/ 828829 w 868199"/>
                <a:gd name="connsiteY2" fmla="*/ 12022 h 1097283"/>
                <a:gd name="connsiteX3" fmla="*/ 805493 w 868199"/>
                <a:gd name="connsiteY3" fmla="*/ 0 h 1097283"/>
                <a:gd name="connsiteX4" fmla="*/ 615258 w 868199"/>
                <a:gd name="connsiteY4" fmla="*/ 294899 h 1097283"/>
                <a:gd name="connsiteX5" fmla="*/ 108908 w 868199"/>
                <a:gd name="connsiteY5" fmla="*/ 939859 h 1097283"/>
                <a:gd name="connsiteX6" fmla="*/ 6365 w 868199"/>
                <a:gd name="connsiteY6" fmla="*/ 1056546 h 1097283"/>
                <a:gd name="connsiteX7" fmla="*/ 0 w 868199"/>
                <a:gd name="connsiteY7" fmla="*/ 1065739 h 1097283"/>
                <a:gd name="connsiteX8" fmla="*/ 14144 w 868199"/>
                <a:gd name="connsiteY8" fmla="*/ 1079176 h 109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8199" h="1097283">
                  <a:moveTo>
                    <a:pt x="14144" y="1079176"/>
                  </a:moveTo>
                  <a:cubicBezTo>
                    <a:pt x="115272" y="1156260"/>
                    <a:pt x="379762" y="980169"/>
                    <a:pt x="604650" y="685270"/>
                  </a:cubicBezTo>
                  <a:cubicBezTo>
                    <a:pt x="829536" y="390370"/>
                    <a:pt x="929958" y="89106"/>
                    <a:pt x="828829" y="12022"/>
                  </a:cubicBezTo>
                  <a:cubicBezTo>
                    <a:pt x="821757" y="6365"/>
                    <a:pt x="813979" y="2829"/>
                    <a:pt x="805493" y="0"/>
                  </a:cubicBezTo>
                  <a:cubicBezTo>
                    <a:pt x="724165" y="118808"/>
                    <a:pt x="636473" y="250346"/>
                    <a:pt x="615258" y="294899"/>
                  </a:cubicBezTo>
                  <a:cubicBezTo>
                    <a:pt x="572826" y="383298"/>
                    <a:pt x="127295" y="917229"/>
                    <a:pt x="108908" y="939859"/>
                  </a:cubicBezTo>
                  <a:cubicBezTo>
                    <a:pt x="108200" y="941273"/>
                    <a:pt x="48089" y="1000677"/>
                    <a:pt x="6365" y="1056546"/>
                  </a:cubicBezTo>
                  <a:cubicBezTo>
                    <a:pt x="4243" y="1058667"/>
                    <a:pt x="2121" y="1062203"/>
                    <a:pt x="0" y="1065739"/>
                  </a:cubicBezTo>
                  <a:cubicBezTo>
                    <a:pt x="4243" y="1070690"/>
                    <a:pt x="8486" y="1075640"/>
                    <a:pt x="14144" y="1079176"/>
                  </a:cubicBezTo>
                  <a:close/>
                </a:path>
              </a:pathLst>
            </a:custGeom>
            <a:solidFill>
              <a:schemeClr val="accent5">
                <a:lumMod val="75000"/>
              </a:schemeClr>
            </a:solidFill>
            <a:ln w="7072" cap="flat">
              <a:noFill/>
              <a:prstDash val="solid"/>
              <a:miter/>
            </a:ln>
          </p:spPr>
          <p:txBody>
            <a:bodyPr rtlCol="0" anchor="ctr"/>
            <a:lstStyle/>
            <a:p>
              <a:endParaRPr lang="en-US"/>
            </a:p>
          </p:txBody>
        </p:sp>
        <p:sp>
          <p:nvSpPr>
            <p:cNvPr id="9" name="Freeform: Shape 88"/>
            <p:cNvSpPr/>
            <p:nvPr/>
          </p:nvSpPr>
          <p:spPr>
            <a:xfrm>
              <a:off x="9267758" y="1211990"/>
              <a:ext cx="2922955" cy="1595386"/>
            </a:xfrm>
            <a:custGeom>
              <a:avLst/>
              <a:gdLst>
                <a:gd name="connsiteX0" fmla="*/ 2888882 w 2922955"/>
                <a:gd name="connsiteY0" fmla="*/ 722004 h 1595386"/>
                <a:gd name="connsiteX1" fmla="*/ 2523264 w 2922955"/>
                <a:gd name="connsiteY1" fmla="*/ 280008 h 1595386"/>
                <a:gd name="connsiteX2" fmla="*/ 1335887 w 2922955"/>
                <a:gd name="connsiteY2" fmla="*/ 2082 h 1595386"/>
                <a:gd name="connsiteX3" fmla="*/ 671126 w 2922955"/>
                <a:gd name="connsiteY3" fmla="*/ 195852 h 1595386"/>
                <a:gd name="connsiteX4" fmla="*/ 98300 w 2922955"/>
                <a:gd name="connsiteY4" fmla="*/ 642091 h 1595386"/>
                <a:gd name="connsiteX5" fmla="*/ 0 w 2922955"/>
                <a:gd name="connsiteY5" fmla="*/ 734026 h 1595386"/>
                <a:gd name="connsiteX6" fmla="*/ 559389 w 2922955"/>
                <a:gd name="connsiteY6" fmla="*/ 863442 h 1595386"/>
                <a:gd name="connsiteX7" fmla="*/ 967440 w 2922955"/>
                <a:gd name="connsiteY7" fmla="*/ 732612 h 1595386"/>
                <a:gd name="connsiteX8" fmla="*/ 968147 w 2922955"/>
                <a:gd name="connsiteY8" fmla="*/ 732612 h 1595386"/>
                <a:gd name="connsiteX9" fmla="*/ 1057253 w 2922955"/>
                <a:gd name="connsiteY9" fmla="*/ 813939 h 1595386"/>
                <a:gd name="connsiteX10" fmla="*/ 1026136 w 2922955"/>
                <a:gd name="connsiteY10" fmla="*/ 1045898 h 1595386"/>
                <a:gd name="connsiteX11" fmla="*/ 1024722 w 2922955"/>
                <a:gd name="connsiteY11" fmla="*/ 1050141 h 1595386"/>
                <a:gd name="connsiteX12" fmla="*/ 1884668 w 2922955"/>
                <a:gd name="connsiteY12" fmla="*/ 1595386 h 1595386"/>
                <a:gd name="connsiteX13" fmla="*/ 2581960 w 2922955"/>
                <a:gd name="connsiteY13" fmla="*/ 1103888 h 1595386"/>
                <a:gd name="connsiteX14" fmla="*/ 2888882 w 2922955"/>
                <a:gd name="connsiteY14" fmla="*/ 722004 h 159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2955" h="1595386">
                  <a:moveTo>
                    <a:pt x="2888882" y="722004"/>
                  </a:moveTo>
                  <a:cubicBezTo>
                    <a:pt x="2853522" y="565714"/>
                    <a:pt x="2592568" y="325976"/>
                    <a:pt x="2523264" y="280008"/>
                  </a:cubicBezTo>
                  <a:cubicBezTo>
                    <a:pt x="2195833" y="63607"/>
                    <a:pt x="1640687" y="-14184"/>
                    <a:pt x="1335887" y="2082"/>
                  </a:cubicBezTo>
                  <a:cubicBezTo>
                    <a:pt x="1108170" y="14104"/>
                    <a:pt x="805493" y="94724"/>
                    <a:pt x="671126" y="195852"/>
                  </a:cubicBezTo>
                  <a:cubicBezTo>
                    <a:pt x="536759" y="296981"/>
                    <a:pt x="250346" y="499238"/>
                    <a:pt x="98300" y="642091"/>
                  </a:cubicBezTo>
                  <a:cubicBezTo>
                    <a:pt x="68597" y="669671"/>
                    <a:pt x="35360" y="701495"/>
                    <a:pt x="0" y="734026"/>
                  </a:cubicBezTo>
                  <a:cubicBezTo>
                    <a:pt x="85570" y="744634"/>
                    <a:pt x="492206" y="799795"/>
                    <a:pt x="559389" y="863442"/>
                  </a:cubicBezTo>
                  <a:cubicBezTo>
                    <a:pt x="652031" y="777872"/>
                    <a:pt x="796299" y="688058"/>
                    <a:pt x="967440" y="732612"/>
                  </a:cubicBezTo>
                  <a:lnTo>
                    <a:pt x="968147" y="732612"/>
                  </a:lnTo>
                  <a:cubicBezTo>
                    <a:pt x="1011992" y="749584"/>
                    <a:pt x="1041695" y="777165"/>
                    <a:pt x="1057253" y="813939"/>
                  </a:cubicBezTo>
                  <a:cubicBezTo>
                    <a:pt x="1091906" y="896680"/>
                    <a:pt x="1044523" y="1004881"/>
                    <a:pt x="1026136" y="1045898"/>
                  </a:cubicBezTo>
                  <a:cubicBezTo>
                    <a:pt x="1025429" y="1047312"/>
                    <a:pt x="1024722" y="1048727"/>
                    <a:pt x="1024722" y="1050141"/>
                  </a:cubicBezTo>
                  <a:cubicBezTo>
                    <a:pt x="1510563" y="1226939"/>
                    <a:pt x="1792733" y="1476578"/>
                    <a:pt x="1884668" y="1595386"/>
                  </a:cubicBezTo>
                  <a:cubicBezTo>
                    <a:pt x="2068538" y="1384643"/>
                    <a:pt x="2355658" y="1155513"/>
                    <a:pt x="2581960" y="1103888"/>
                  </a:cubicBezTo>
                  <a:cubicBezTo>
                    <a:pt x="3009105" y="1004881"/>
                    <a:pt x="2930606" y="906581"/>
                    <a:pt x="2888882" y="722004"/>
                  </a:cubicBezTo>
                  <a:close/>
                </a:path>
              </a:pathLst>
            </a:custGeom>
            <a:solidFill>
              <a:schemeClr val="accent5"/>
            </a:solidFill>
            <a:ln w="7072" cap="flat">
              <a:noFill/>
              <a:prstDash val="solid"/>
              <a:miter/>
            </a:ln>
          </p:spPr>
          <p:txBody>
            <a:bodyPr rtlCol="0" anchor="ctr"/>
            <a:lstStyle/>
            <a:p>
              <a:endParaRPr lang="en-US" dirty="0"/>
            </a:p>
          </p:txBody>
        </p:sp>
        <p:sp>
          <p:nvSpPr>
            <p:cNvPr id="10" name="Freeform: Shape 89"/>
            <p:cNvSpPr/>
            <p:nvPr/>
          </p:nvSpPr>
          <p:spPr>
            <a:xfrm>
              <a:off x="9012462" y="3829270"/>
              <a:ext cx="7071" cy="2828"/>
            </a:xfrm>
            <a:custGeom>
              <a:avLst/>
              <a:gdLst>
                <a:gd name="connsiteX0" fmla="*/ 0 w 7071"/>
                <a:gd name="connsiteY0" fmla="*/ 1414 h 2828"/>
                <a:gd name="connsiteX1" fmla="*/ 7072 w 7071"/>
                <a:gd name="connsiteY1" fmla="*/ 2829 h 2828"/>
                <a:gd name="connsiteX2" fmla="*/ 707 w 7071"/>
                <a:gd name="connsiteY2" fmla="*/ 0 h 2828"/>
                <a:gd name="connsiteX3" fmla="*/ 0 w 7071"/>
                <a:gd name="connsiteY3" fmla="*/ 1414 h 2828"/>
              </a:gdLst>
              <a:ahLst/>
              <a:cxnLst>
                <a:cxn ang="0">
                  <a:pos x="connsiteX0" y="connsiteY0"/>
                </a:cxn>
                <a:cxn ang="0">
                  <a:pos x="connsiteX1" y="connsiteY1"/>
                </a:cxn>
                <a:cxn ang="0">
                  <a:pos x="connsiteX2" y="connsiteY2"/>
                </a:cxn>
                <a:cxn ang="0">
                  <a:pos x="connsiteX3" y="connsiteY3"/>
                </a:cxn>
              </a:cxnLst>
              <a:rect l="l" t="t" r="r" b="b"/>
              <a:pathLst>
                <a:path w="7071" h="2828">
                  <a:moveTo>
                    <a:pt x="0" y="1414"/>
                  </a:moveTo>
                  <a:lnTo>
                    <a:pt x="7072" y="2829"/>
                  </a:lnTo>
                  <a:cubicBezTo>
                    <a:pt x="4950" y="2121"/>
                    <a:pt x="2829" y="707"/>
                    <a:pt x="707" y="0"/>
                  </a:cubicBezTo>
                  <a:cubicBezTo>
                    <a:pt x="0" y="707"/>
                    <a:pt x="0" y="1414"/>
                    <a:pt x="0" y="1414"/>
                  </a:cubicBezTo>
                  <a:close/>
                </a:path>
              </a:pathLst>
            </a:custGeom>
            <a:solidFill>
              <a:srgbClr val="ED1C24"/>
            </a:solidFill>
            <a:ln w="7072" cap="flat">
              <a:noFill/>
              <a:prstDash val="solid"/>
              <a:miter/>
            </a:ln>
          </p:spPr>
          <p:txBody>
            <a:bodyPr rtlCol="0" anchor="ctr"/>
            <a:lstStyle/>
            <a:p>
              <a:endParaRPr lang="en-US"/>
            </a:p>
          </p:txBody>
        </p:sp>
        <p:sp>
          <p:nvSpPr>
            <p:cNvPr id="11" name="Freeform: Shape 90"/>
            <p:cNvSpPr/>
            <p:nvPr/>
          </p:nvSpPr>
          <p:spPr>
            <a:xfrm>
              <a:off x="9233651" y="2347195"/>
              <a:ext cx="817443" cy="889403"/>
            </a:xfrm>
            <a:custGeom>
              <a:avLst/>
              <a:gdLst>
                <a:gd name="connsiteX0" fmla="*/ 676189 w 817443"/>
                <a:gd name="connsiteY0" fmla="*/ 114374 h 889403"/>
                <a:gd name="connsiteX1" fmla="*/ 549977 w 817443"/>
                <a:gd name="connsiteY1" fmla="*/ 559076 h 889403"/>
                <a:gd name="connsiteX2" fmla="*/ 141255 w 817443"/>
                <a:gd name="connsiteY2" fmla="*/ 775029 h 889403"/>
                <a:gd name="connsiteX3" fmla="*/ 267467 w 817443"/>
                <a:gd name="connsiteY3" fmla="*/ 330328 h 889403"/>
                <a:gd name="connsiteX4" fmla="*/ 676189 w 817443"/>
                <a:gd name="connsiteY4" fmla="*/ 114374 h 8894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443" h="889403">
                  <a:moveTo>
                    <a:pt x="676189" y="114374"/>
                  </a:moveTo>
                  <a:cubicBezTo>
                    <a:pt x="754202" y="177542"/>
                    <a:pt x="697694" y="376641"/>
                    <a:pt x="549977" y="559076"/>
                  </a:cubicBezTo>
                  <a:cubicBezTo>
                    <a:pt x="402259" y="741511"/>
                    <a:pt x="219268" y="838196"/>
                    <a:pt x="141255" y="775029"/>
                  </a:cubicBezTo>
                  <a:cubicBezTo>
                    <a:pt x="63242" y="711862"/>
                    <a:pt x="119749" y="512762"/>
                    <a:pt x="267467" y="330328"/>
                  </a:cubicBezTo>
                  <a:cubicBezTo>
                    <a:pt x="415185" y="147893"/>
                    <a:pt x="598176" y="51207"/>
                    <a:pt x="676189" y="114374"/>
                  </a:cubicBezTo>
                  <a:close/>
                </a:path>
              </a:pathLst>
            </a:custGeom>
            <a:solidFill>
              <a:schemeClr val="accent5">
                <a:lumMod val="50000"/>
              </a:schemeClr>
            </a:solidFill>
            <a:ln w="7072" cap="flat">
              <a:noFill/>
              <a:prstDash val="solid"/>
              <a:miter/>
            </a:ln>
          </p:spPr>
          <p:txBody>
            <a:bodyPr rtlCol="0" anchor="ctr"/>
            <a:lstStyle/>
            <a:p>
              <a:endParaRPr lang="en-US"/>
            </a:p>
          </p:txBody>
        </p:sp>
      </p:grpSp>
      <p:grpSp>
        <p:nvGrpSpPr>
          <p:cNvPr id="12" name="Group 11"/>
          <p:cNvGrpSpPr/>
          <p:nvPr/>
        </p:nvGrpSpPr>
        <p:grpSpPr>
          <a:xfrm>
            <a:off x="1485952" y="2547846"/>
            <a:ext cx="10061655" cy="2617601"/>
            <a:chOff x="1427713" y="2852132"/>
            <a:chExt cx="10061655" cy="2617601"/>
          </a:xfrm>
        </p:grpSpPr>
        <p:grpSp>
          <p:nvGrpSpPr>
            <p:cNvPr id="13" name="Group 5"/>
            <p:cNvGrpSpPr/>
            <p:nvPr/>
          </p:nvGrpSpPr>
          <p:grpSpPr>
            <a:xfrm>
              <a:off x="1427713" y="2852132"/>
              <a:ext cx="9478349" cy="2617601"/>
              <a:chOff x="2895898" y="2601320"/>
              <a:chExt cx="9478349" cy="2617601"/>
            </a:xfrm>
          </p:grpSpPr>
          <p:sp>
            <p:nvSpPr>
              <p:cNvPr id="15" name="Block Arc 14"/>
              <p:cNvSpPr/>
              <p:nvPr/>
            </p:nvSpPr>
            <p:spPr>
              <a:xfrm>
                <a:off x="10539544" y="3374995"/>
                <a:ext cx="1834703" cy="1834703"/>
              </a:xfrm>
              <a:prstGeom prst="blockArc">
                <a:avLst>
                  <a:gd name="adj1" fmla="val 12399071"/>
                  <a:gd name="adj2" fmla="val 16243311"/>
                  <a:gd name="adj3" fmla="val 664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6" name="Block Arc 15"/>
              <p:cNvSpPr/>
              <p:nvPr/>
            </p:nvSpPr>
            <p:spPr>
              <a:xfrm rot="10800000">
                <a:off x="2895898" y="2601320"/>
                <a:ext cx="1834703" cy="1834703"/>
              </a:xfrm>
              <a:prstGeom prst="blockArc">
                <a:avLst>
                  <a:gd name="adj1" fmla="val 12399071"/>
                  <a:gd name="adj2" fmla="val 20021087"/>
                  <a:gd name="adj3" fmla="val 6481"/>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Block Arc 16"/>
              <p:cNvSpPr/>
              <p:nvPr/>
            </p:nvSpPr>
            <p:spPr>
              <a:xfrm>
                <a:off x="7477560" y="3384218"/>
                <a:ext cx="1834703" cy="1834703"/>
              </a:xfrm>
              <a:prstGeom prst="blockArc">
                <a:avLst>
                  <a:gd name="adj1" fmla="val 12399071"/>
                  <a:gd name="adj2" fmla="val 20021087"/>
                  <a:gd name="adj3" fmla="val 648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Block Arc 17"/>
              <p:cNvSpPr/>
              <p:nvPr/>
            </p:nvSpPr>
            <p:spPr>
              <a:xfrm>
                <a:off x="4416280" y="3384218"/>
                <a:ext cx="1834703" cy="1834703"/>
              </a:xfrm>
              <a:prstGeom prst="blockArc">
                <a:avLst>
                  <a:gd name="adj1" fmla="val 12399071"/>
                  <a:gd name="adj2" fmla="val 20021087"/>
                  <a:gd name="adj3" fmla="val 648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Block Arc 18"/>
              <p:cNvSpPr/>
              <p:nvPr/>
            </p:nvSpPr>
            <p:spPr>
              <a:xfrm rot="10800000">
                <a:off x="5946920" y="2601320"/>
                <a:ext cx="1834703" cy="1834703"/>
              </a:xfrm>
              <a:prstGeom prst="blockArc">
                <a:avLst>
                  <a:gd name="adj1" fmla="val 12399071"/>
                  <a:gd name="adj2" fmla="val 20021087"/>
                  <a:gd name="adj3" fmla="val 648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0" name="Block Arc 160"/>
              <p:cNvSpPr/>
              <p:nvPr/>
            </p:nvSpPr>
            <p:spPr>
              <a:xfrm rot="10800000">
                <a:off x="9008904" y="2601320"/>
                <a:ext cx="1834703" cy="1834703"/>
              </a:xfrm>
              <a:prstGeom prst="blockArc">
                <a:avLst>
                  <a:gd name="adj1" fmla="val 12399071"/>
                  <a:gd name="adj2" fmla="val 20021087"/>
                  <a:gd name="adj3" fmla="val 648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14" name="Rectangle 13"/>
            <p:cNvSpPr/>
            <p:nvPr/>
          </p:nvSpPr>
          <p:spPr>
            <a:xfrm>
              <a:off x="9988709" y="3625806"/>
              <a:ext cx="1500659" cy="11802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TextBox 20"/>
          <p:cNvSpPr txBox="1"/>
          <p:nvPr/>
        </p:nvSpPr>
        <p:spPr>
          <a:xfrm>
            <a:off x="1763486" y="2742598"/>
            <a:ext cx="2017080" cy="723275"/>
          </a:xfrm>
          <a:prstGeom prst="rect">
            <a:avLst/>
          </a:prstGeom>
          <a:noFill/>
        </p:spPr>
        <p:txBody>
          <a:bodyPr wrap="square" rtlCol="0">
            <a:spAutoFit/>
          </a:bodyPr>
          <a:lstStyle/>
          <a:p>
            <a:pPr marL="274320" lvl="0" indent="-274320">
              <a:spcBef>
                <a:spcPts val="600"/>
              </a:spcBef>
              <a:buClr>
                <a:schemeClr val="tx2"/>
              </a:buClr>
              <a:buSzPct val="73000"/>
              <a:buFont typeface="Wingdings 2" panose="05020102010507070707"/>
              <a:buChar char=""/>
              <a:defRPr/>
            </a:pPr>
            <a:r>
              <a:rPr lang="en-US" b="1" dirty="0"/>
              <a:t>Introduction</a:t>
            </a:r>
            <a:endParaRPr lang="en-US" sz="1400" b="1" dirty="0"/>
          </a:p>
          <a:p>
            <a:pPr marL="274320" lvl="0" indent="-274320">
              <a:spcBef>
                <a:spcPts val="600"/>
              </a:spcBef>
              <a:buClr>
                <a:schemeClr val="tx2"/>
              </a:buClr>
              <a:buSzPct val="73000"/>
              <a:buFont typeface="Wingdings 2" panose="05020102010507070707"/>
              <a:buChar char=""/>
              <a:defRPr/>
            </a:pPr>
            <a:r>
              <a:rPr lang="en-US" b="1" dirty="0"/>
              <a:t>Objectives</a:t>
            </a:r>
            <a:endParaRPr lang="en-US" b="1" dirty="0"/>
          </a:p>
        </p:txBody>
      </p:sp>
      <p:sp>
        <p:nvSpPr>
          <p:cNvPr id="22" name="TextBox 21"/>
          <p:cNvSpPr txBox="1"/>
          <p:nvPr/>
        </p:nvSpPr>
        <p:spPr>
          <a:xfrm>
            <a:off x="2836717" y="4382549"/>
            <a:ext cx="2225917" cy="723275"/>
          </a:xfrm>
          <a:prstGeom prst="rect">
            <a:avLst/>
          </a:prstGeom>
          <a:noFill/>
        </p:spPr>
        <p:txBody>
          <a:bodyPr wrap="square" rtlCol="0">
            <a:spAutoFit/>
          </a:bodyPr>
          <a:lstStyle/>
          <a:p>
            <a:pPr marL="274320" lvl="0" indent="-274320">
              <a:spcBef>
                <a:spcPts val="600"/>
              </a:spcBef>
              <a:buClr>
                <a:schemeClr val="tx2"/>
              </a:buClr>
              <a:buSzPct val="73000"/>
              <a:buFont typeface="Wingdings 2" panose="05020102010507070707"/>
              <a:buChar char=""/>
              <a:defRPr/>
            </a:pPr>
            <a:r>
              <a:rPr lang="en-GB" b="1" dirty="0"/>
              <a:t>UML Diagrams</a:t>
            </a:r>
            <a:endParaRPr lang="en-GB" b="1" dirty="0"/>
          </a:p>
          <a:p>
            <a:pPr marL="274320" indent="-274320">
              <a:spcBef>
                <a:spcPts val="600"/>
              </a:spcBef>
              <a:buClr>
                <a:schemeClr val="tx2"/>
              </a:buClr>
              <a:buSzPct val="73000"/>
              <a:buFont typeface="Wingdings 2" panose="05020102010507070707"/>
              <a:buChar char=""/>
              <a:defRPr/>
            </a:pPr>
            <a:r>
              <a:rPr lang="en-US" b="1" dirty="0"/>
              <a:t>Screenshots</a:t>
            </a:r>
            <a:endParaRPr lang="en-US" b="1" dirty="0"/>
          </a:p>
        </p:txBody>
      </p:sp>
      <p:sp>
        <p:nvSpPr>
          <p:cNvPr id="23" name="TextBox 22"/>
          <p:cNvSpPr txBox="1"/>
          <p:nvPr/>
        </p:nvSpPr>
        <p:spPr>
          <a:xfrm>
            <a:off x="4453134" y="2561470"/>
            <a:ext cx="2001680" cy="1785104"/>
          </a:xfrm>
          <a:prstGeom prst="rect">
            <a:avLst/>
          </a:prstGeom>
          <a:noFill/>
        </p:spPr>
        <p:txBody>
          <a:bodyPr wrap="square" rtlCol="0">
            <a:spAutoFit/>
          </a:bodyPr>
          <a:lstStyle/>
          <a:p>
            <a:pPr marL="274320" lvl="0" indent="-274320">
              <a:spcBef>
                <a:spcPts val="600"/>
              </a:spcBef>
              <a:buClr>
                <a:schemeClr val="tx2"/>
              </a:buClr>
              <a:buSzPct val="73000"/>
              <a:buFont typeface="Wingdings 2" panose="05020102010507070707"/>
              <a:buChar char=""/>
              <a:defRPr/>
            </a:pPr>
            <a:endParaRPr lang="en-US" b="1" dirty="0"/>
          </a:p>
          <a:p>
            <a:pPr marL="274320" lvl="0" indent="-274320">
              <a:spcBef>
                <a:spcPts val="600"/>
              </a:spcBef>
              <a:buClr>
                <a:schemeClr val="tx2"/>
              </a:buClr>
              <a:buSzPct val="73000"/>
              <a:buFont typeface="Wingdings 2" panose="05020102010507070707"/>
              <a:buChar char=""/>
              <a:defRPr/>
            </a:pPr>
            <a:r>
              <a:rPr lang="en-US" b="1" dirty="0"/>
              <a:t>Specification</a:t>
            </a:r>
            <a:endParaRPr lang="en-US" b="1" dirty="0"/>
          </a:p>
          <a:p>
            <a:pPr marL="274320" lvl="0" indent="-274320">
              <a:spcBef>
                <a:spcPts val="600"/>
              </a:spcBef>
              <a:buClr>
                <a:schemeClr val="tx2"/>
              </a:buClr>
              <a:buSzPct val="73000"/>
              <a:defRPr/>
            </a:pPr>
            <a:endParaRPr lang="en-GB" b="1" dirty="0"/>
          </a:p>
          <a:p>
            <a:pPr marL="274320" lvl="0" indent="-274320">
              <a:spcBef>
                <a:spcPts val="600"/>
              </a:spcBef>
              <a:buClr>
                <a:schemeClr val="tx2"/>
              </a:buClr>
              <a:buSzPct val="73000"/>
              <a:buFont typeface="Wingdings 2" panose="05020102010507070707"/>
              <a:buChar char=""/>
              <a:defRPr/>
            </a:pPr>
            <a:endParaRPr lang="en-US" b="1" dirty="0"/>
          </a:p>
          <a:p>
            <a:pPr marL="274320" lvl="0" indent="-274320">
              <a:spcBef>
                <a:spcPts val="600"/>
              </a:spcBef>
              <a:buClr>
                <a:schemeClr val="tx2"/>
              </a:buClr>
              <a:buSzPct val="73000"/>
              <a:buFont typeface="Wingdings 2" panose="05020102010507070707"/>
              <a:buChar char=""/>
              <a:defRPr/>
            </a:pPr>
            <a:endParaRPr lang="en-US" b="1" dirty="0"/>
          </a:p>
        </p:txBody>
      </p:sp>
      <p:sp>
        <p:nvSpPr>
          <p:cNvPr id="24" name="TextBox 23"/>
          <p:cNvSpPr txBox="1"/>
          <p:nvPr/>
        </p:nvSpPr>
        <p:spPr>
          <a:xfrm>
            <a:off x="7598254" y="2462741"/>
            <a:ext cx="2508068" cy="1077218"/>
          </a:xfrm>
          <a:prstGeom prst="rect">
            <a:avLst/>
          </a:prstGeom>
          <a:noFill/>
        </p:spPr>
        <p:txBody>
          <a:bodyPr wrap="square" rtlCol="0">
            <a:spAutoFit/>
          </a:bodyPr>
          <a:lstStyle/>
          <a:p>
            <a:pPr lvl="0">
              <a:spcBef>
                <a:spcPts val="600"/>
              </a:spcBef>
              <a:buClr>
                <a:schemeClr val="tx2"/>
              </a:buClr>
              <a:buSzPct val="73000"/>
              <a:defRPr/>
            </a:pPr>
            <a:endParaRPr lang="en-US" b="1" dirty="0"/>
          </a:p>
          <a:p>
            <a:pPr marL="274320" lvl="0" indent="-274320">
              <a:spcBef>
                <a:spcPts val="600"/>
              </a:spcBef>
              <a:buClr>
                <a:schemeClr val="tx2"/>
              </a:buClr>
              <a:buSzPct val="73000"/>
              <a:buFont typeface="Wingdings 2" panose="05020102010507070707"/>
              <a:buChar char=""/>
              <a:defRPr/>
            </a:pPr>
            <a:r>
              <a:rPr lang="en-US" b="1" dirty="0"/>
              <a:t>Future Scope</a:t>
            </a:r>
            <a:endParaRPr lang="en-US" b="1" dirty="0"/>
          </a:p>
          <a:p>
            <a:pPr marL="274320" lvl="0" indent="-274320">
              <a:spcBef>
                <a:spcPts val="600"/>
              </a:spcBef>
              <a:buClr>
                <a:schemeClr val="tx2"/>
              </a:buClr>
              <a:buSzPct val="73000"/>
              <a:buFont typeface="Wingdings 2" panose="05020102010507070707"/>
              <a:buChar char=""/>
              <a:defRPr/>
            </a:pPr>
            <a:r>
              <a:rPr lang="en-US" b="1" dirty="0"/>
              <a:t>Conclusion</a:t>
            </a:r>
            <a:endParaRPr lang="en-US" b="1" dirty="0"/>
          </a:p>
        </p:txBody>
      </p:sp>
      <p:sp>
        <p:nvSpPr>
          <p:cNvPr id="30" name="TextBox 29"/>
          <p:cNvSpPr txBox="1"/>
          <p:nvPr/>
        </p:nvSpPr>
        <p:spPr>
          <a:xfrm>
            <a:off x="5933139" y="4396173"/>
            <a:ext cx="2978847" cy="1000274"/>
          </a:xfrm>
          <a:prstGeom prst="rect">
            <a:avLst/>
          </a:prstGeom>
          <a:noFill/>
        </p:spPr>
        <p:txBody>
          <a:bodyPr wrap="square" rtlCol="0">
            <a:spAutoFit/>
          </a:bodyPr>
          <a:lstStyle/>
          <a:p>
            <a:pPr marL="274320" lvl="0" indent="-274320">
              <a:spcBef>
                <a:spcPts val="600"/>
              </a:spcBef>
              <a:buClr>
                <a:schemeClr val="tx2"/>
              </a:buClr>
              <a:buSzPct val="73000"/>
              <a:buFont typeface="Wingdings 2" panose="05020102010507070707"/>
              <a:buChar char=""/>
              <a:defRPr/>
            </a:pPr>
            <a:r>
              <a:rPr lang="en-GB" b="1" dirty="0"/>
              <a:t>S/W and H/W </a:t>
            </a:r>
            <a:endParaRPr lang="en-GB" b="1" dirty="0"/>
          </a:p>
          <a:p>
            <a:pPr marL="274320" lvl="0" indent="-274320">
              <a:spcBef>
                <a:spcPts val="600"/>
              </a:spcBef>
              <a:buClr>
                <a:schemeClr val="tx2"/>
              </a:buClr>
              <a:buSzPct val="73000"/>
              <a:defRPr/>
            </a:pPr>
            <a:r>
              <a:rPr lang="en-GB" b="1" dirty="0"/>
              <a:t>     Requirement</a:t>
            </a:r>
            <a:endParaRPr lang="en-GB" b="1" dirty="0"/>
          </a:p>
          <a:p>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Future scope</a:t>
            </a:r>
            <a:endParaRPr lang="en-IN" dirty="0"/>
          </a:p>
        </p:txBody>
      </p:sp>
      <p:sp>
        <p:nvSpPr>
          <p:cNvPr id="3" name="Content Placeholder 2"/>
          <p:cNvSpPr>
            <a:spLocks noGrp="1"/>
          </p:cNvSpPr>
          <p:nvPr>
            <p:ph idx="1"/>
          </p:nvPr>
        </p:nvSpPr>
        <p:spPr/>
        <p:txBody>
          <a:bodyPr/>
          <a:lstStyle/>
          <a:p>
            <a:r>
              <a:rPr lang="en-IN" dirty="0"/>
              <a:t>This platform can be enhanced further by integrating payment gateway for customers In order to pay rent online</a:t>
            </a:r>
            <a:endParaRPr lang="en-IN" dirty="0"/>
          </a:p>
          <a:p>
            <a:r>
              <a:rPr lang="en-IN" dirty="0"/>
              <a:t>Customers forget password validated will be add and make as api more secure.</a:t>
            </a:r>
            <a:endParaRPr lang="en-IN" dirty="0"/>
          </a:p>
          <a:p>
            <a:r>
              <a:rPr lang="en-IN" dirty="0">
                <a:effectLst/>
                <a:latin typeface="Calibri" panose="020F0502020204030204" pitchFamily="34" charset="0"/>
                <a:ea typeface="Calibri" panose="020F0502020204030204" pitchFamily="34" charset="0"/>
                <a:cs typeface="Mangal" panose="02040503050203030202" pitchFamily="18" charset="0"/>
                <a:sym typeface="+mn-ea"/>
              </a:rPr>
              <a:t> In future we would now like to improve financial transaction in computerized method according to time. </a:t>
            </a:r>
            <a:endParaRPr lang="en-IN" dirty="0">
              <a:effectLst/>
              <a:latin typeface="Calibri" panose="020F0502020204030204" pitchFamily="34" charset="0"/>
              <a:ea typeface="Calibri" panose="020F0502020204030204" pitchFamily="34" charset="0"/>
              <a:cs typeface="Mangal" panose="02040503050203030202" pitchFamily="18" charset="0"/>
              <a:sym typeface="+mn-ea"/>
            </a:endParaRPr>
          </a:p>
          <a:p>
            <a:r>
              <a:rPr lang="en-IN" dirty="0">
                <a:effectLst/>
                <a:latin typeface="Calibri" panose="020F0502020204030204" pitchFamily="34" charset="0"/>
                <a:ea typeface="Calibri" panose="020F0502020204030204" pitchFamily="34" charset="0"/>
                <a:cs typeface="Mangal" panose="02040503050203030202" pitchFamily="18" charset="0"/>
                <a:sym typeface="+mn-ea"/>
              </a:rPr>
              <a:t>We will be thankful for your honest review of this software so we can make it even more efficient and update with new feature.</a:t>
            </a:r>
            <a:endParaRPr lang="en-IN"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conclusion</a:t>
            </a:r>
            <a:endParaRPr lang="en-IN" dirty="0"/>
          </a:p>
        </p:txBody>
      </p:sp>
      <p:sp>
        <p:nvSpPr>
          <p:cNvPr id="3" name="Content Placeholder 2"/>
          <p:cNvSpPr>
            <a:spLocks noGrp="1"/>
          </p:cNvSpPr>
          <p:nvPr>
            <p:ph idx="1"/>
          </p:nvPr>
        </p:nvSpPr>
        <p:spPr/>
        <p:txBody>
          <a:bodyPr/>
          <a:lstStyle/>
          <a:p>
            <a:r>
              <a:rPr lang="en-IN" sz="1800" dirty="0">
                <a:effectLst/>
                <a:latin typeface="Calibri" panose="020F0502020204030204" pitchFamily="34" charset="0"/>
                <a:ea typeface="Calibri" panose="020F0502020204030204" pitchFamily="34" charset="0"/>
                <a:cs typeface="Mangal" panose="02040503050203030202" pitchFamily="18" charset="0"/>
              </a:rPr>
              <a:t>Our System Online Car Parking Management System is mainly used in big cities  where now finding parking space can cause a lot of traffic problems to other vehicle and can take much time. So, this version of computerized program will now help in those fields.</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r>
              <a:rPr lang="en-IN" sz="1800" dirty="0">
                <a:effectLst/>
                <a:latin typeface="Calibri" panose="020F0502020204030204" pitchFamily="34" charset="0"/>
                <a:ea typeface="Calibri" panose="020F0502020204030204" pitchFamily="34" charset="0"/>
                <a:cs typeface="Mangal" panose="02040503050203030202" pitchFamily="18" charset="0"/>
              </a:rPr>
              <a:t> It can only be managed by one people efficiently. Although we have achieved many of our thoughts for this project but there are still some which we need to work.</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0" indent="0">
              <a:buNone/>
            </a:pPr>
            <a:endParaRPr lang="en-IN" sz="1800" dirty="0">
              <a:effectLst/>
              <a:latin typeface="Calibri" panose="020F0502020204030204" pitchFamily="34" charset="0"/>
              <a:ea typeface="Calibri" panose="020F0502020204030204" pitchFamily="34" charset="0"/>
              <a:cs typeface="Mangal" panose="02040503050203030202"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references</a:t>
            </a:r>
            <a:endParaRPr lang="en-IN" dirty="0"/>
          </a:p>
        </p:txBody>
      </p:sp>
      <p:sp>
        <p:nvSpPr>
          <p:cNvPr id="5" name="TextBox 4"/>
          <p:cNvSpPr txBox="1"/>
          <p:nvPr/>
        </p:nvSpPr>
        <p:spPr>
          <a:xfrm>
            <a:off x="913795" y="2059619"/>
            <a:ext cx="10200443" cy="1754326"/>
          </a:xfrm>
          <a:prstGeom prst="rect">
            <a:avLst/>
          </a:prstGeom>
          <a:noFill/>
        </p:spPr>
        <p:txBody>
          <a:bodyPr wrap="square" rtlCol="0">
            <a:spAutoFit/>
          </a:bodyPr>
          <a:lstStyle/>
          <a:p>
            <a:pPr marL="342900" lvl="0" indent="-342900" algn="just">
              <a:spcBef>
                <a:spcPts val="35"/>
              </a:spcBef>
              <a:spcAft>
                <a:spcPts val="0"/>
              </a:spcAft>
              <a:buFont typeface="Symbol" panose="05050102010706020507"/>
              <a:buBlip>
                <a:blip r:embed="rId1"/>
              </a:buBlip>
            </a:pPr>
            <a:r>
              <a:rPr lang="en-US" u="sng" dirty="0">
                <a:solidFill>
                  <a:schemeClr val="tx2">
                    <a:lumMod val="75000"/>
                  </a:schemeClr>
                </a:solidFill>
                <a:latin typeface="Times New Roman" panose="02020603050405020304"/>
                <a:ea typeface="Times New Roman" panose="02020603050405020304"/>
                <a:hlinkClick r:id="rId2"/>
              </a:rPr>
              <a:t>https://bootstrapmade.com/mentor-free-education-bootstrap-theme/</a:t>
            </a:r>
            <a:endParaRPr lang="en-US" dirty="0">
              <a:solidFill>
                <a:schemeClr val="tx2">
                  <a:lumMod val="75000"/>
                </a:schemeClr>
              </a:solidFill>
              <a:latin typeface="Times New Roman" panose="02020603050405020304"/>
              <a:ea typeface="Times New Roman" panose="02020603050405020304"/>
            </a:endParaRPr>
          </a:p>
          <a:p>
            <a:pPr marL="342900" lvl="0" indent="-342900" algn="just">
              <a:spcBef>
                <a:spcPts val="35"/>
              </a:spcBef>
              <a:spcAft>
                <a:spcPts val="0"/>
              </a:spcAft>
              <a:buFont typeface="Symbol" panose="05050102010706020507"/>
              <a:buBlip>
                <a:blip r:embed="rId1"/>
              </a:buBlip>
            </a:pPr>
            <a:r>
              <a:rPr lang="en-US" u="sng" dirty="0">
                <a:solidFill>
                  <a:schemeClr val="tx2">
                    <a:lumMod val="75000"/>
                  </a:schemeClr>
                </a:solidFill>
                <a:latin typeface="Times New Roman" panose="02020603050405020304"/>
                <a:ea typeface="Times New Roman" panose="02020603050405020304"/>
                <a:hlinkClick r:id="rId2"/>
              </a:rPr>
              <a:t>https://www.javatpoint.com/java-mail-api-tutorial</a:t>
            </a:r>
            <a:endParaRPr lang="en-US" u="sng" dirty="0">
              <a:solidFill>
                <a:schemeClr val="tx2">
                  <a:lumMod val="75000"/>
                </a:schemeClr>
              </a:solidFill>
              <a:latin typeface="Times New Roman" panose="02020603050405020304"/>
              <a:ea typeface="Times New Roman" panose="02020603050405020304"/>
            </a:endParaRPr>
          </a:p>
          <a:p>
            <a:pPr marL="342900" lvl="0" indent="-342900" algn="just">
              <a:spcBef>
                <a:spcPts val="35"/>
              </a:spcBef>
              <a:spcAft>
                <a:spcPts val="0"/>
              </a:spcAft>
              <a:buFont typeface="Symbol" panose="05050102010706020507"/>
              <a:buBlip>
                <a:blip r:embed="rId1"/>
              </a:buBlip>
            </a:pPr>
            <a:r>
              <a:rPr lang="en-US" dirty="0">
                <a:solidFill>
                  <a:schemeClr val="tx2">
                    <a:lumMod val="75000"/>
                  </a:schemeClr>
                </a:solidFill>
                <a:latin typeface="Times New Roman" panose="02020603050405020304"/>
                <a:ea typeface="Times New Roman" panose="02020603050405020304"/>
                <a:hlinkClick r:id="rId2"/>
              </a:rPr>
              <a:t>https://www.w3schools.com/</a:t>
            </a:r>
            <a:endParaRPr lang="en-US" dirty="0">
              <a:solidFill>
                <a:schemeClr val="tx2">
                  <a:lumMod val="75000"/>
                </a:schemeClr>
              </a:solidFill>
              <a:latin typeface="Times New Roman" panose="02020603050405020304"/>
              <a:ea typeface="Times New Roman" panose="02020603050405020304"/>
            </a:endParaRPr>
          </a:p>
          <a:p>
            <a:pPr marL="342900" lvl="0" indent="-342900" algn="just">
              <a:spcBef>
                <a:spcPts val="35"/>
              </a:spcBef>
              <a:spcAft>
                <a:spcPts val="0"/>
              </a:spcAft>
              <a:buFont typeface="Symbol" panose="05050102010706020507"/>
              <a:buBlip>
                <a:blip r:embed="rId1"/>
              </a:buBlip>
            </a:pPr>
            <a:r>
              <a:rPr lang="en-US" dirty="0">
                <a:solidFill>
                  <a:schemeClr val="tx2">
                    <a:lumMod val="75000"/>
                  </a:schemeClr>
                </a:solidFill>
                <a:latin typeface="Times New Roman" panose="02020603050405020304"/>
                <a:ea typeface="Times New Roman" panose="02020603050405020304"/>
                <a:hlinkClick r:id="rId3"/>
              </a:rPr>
              <a:t>https://javaee.github.io/javaee-spec/javadocs/</a:t>
            </a:r>
            <a:endParaRPr lang="en-US" dirty="0">
              <a:solidFill>
                <a:schemeClr val="tx2">
                  <a:lumMod val="75000"/>
                </a:schemeClr>
              </a:solidFill>
              <a:latin typeface="Times New Roman" panose="02020603050405020304"/>
              <a:ea typeface="Times New Roman" panose="02020603050405020304"/>
            </a:endParaRPr>
          </a:p>
          <a:p>
            <a:pPr marL="342900" lvl="0" indent="-342900" algn="just">
              <a:spcBef>
                <a:spcPts val="35"/>
              </a:spcBef>
              <a:spcAft>
                <a:spcPts val="0"/>
              </a:spcAft>
              <a:buFont typeface="Symbol" panose="05050102010706020507"/>
              <a:buBlip>
                <a:blip r:embed="rId1"/>
              </a:buBlip>
            </a:pPr>
            <a:r>
              <a:rPr lang="en-US" dirty="0">
                <a:solidFill>
                  <a:schemeClr val="tx2">
                    <a:lumMod val="75000"/>
                  </a:schemeClr>
                </a:solidFill>
                <a:latin typeface="Times New Roman" panose="02020603050405020304"/>
                <a:ea typeface="Times New Roman" panose="02020603050405020304"/>
                <a:hlinkClick r:id="rId4"/>
              </a:rPr>
              <a:t>https://reactjs.org/docs/</a:t>
            </a:r>
            <a:endParaRPr lang="en-US" dirty="0">
              <a:solidFill>
                <a:schemeClr val="tx2">
                  <a:lumMod val="75000"/>
                </a:schemeClr>
              </a:solidFill>
              <a:latin typeface="Times New Roman" panose="02020603050405020304"/>
              <a:ea typeface="Times New Roman" panose="02020603050405020304"/>
            </a:endParaRPr>
          </a:p>
          <a:p>
            <a:pPr marL="342900" lvl="0" indent="-342900" algn="just">
              <a:spcBef>
                <a:spcPts val="35"/>
              </a:spcBef>
              <a:spcAft>
                <a:spcPts val="0"/>
              </a:spcAft>
              <a:buFont typeface="Symbol" panose="05050102010706020507"/>
              <a:buBlip>
                <a:blip r:embed="rId1"/>
              </a:buBlip>
            </a:pPr>
            <a:r>
              <a:rPr lang="en-US" dirty="0">
                <a:solidFill>
                  <a:schemeClr val="tx2">
                    <a:lumMod val="75000"/>
                  </a:schemeClr>
                </a:solidFill>
                <a:latin typeface="Times New Roman" panose="02020603050405020304"/>
                <a:ea typeface="Times New Roman" panose="02020603050405020304"/>
              </a:rPr>
              <a:t>https://docs.oracle.com/javaee/7/api/toc.htm</a:t>
            </a:r>
            <a:endParaRPr lang="en-US" dirty="0">
              <a:solidFill>
                <a:schemeClr val="tx2">
                  <a:lumMod val="75000"/>
                </a:schemeClr>
              </a:solidFill>
              <a:latin typeface="Times New Roman" panose="02020603050405020304"/>
              <a:ea typeface="Times New Roman" panose="020206030504050203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9119" y="2765839"/>
            <a:ext cx="10353761" cy="1326321"/>
          </a:xfrm>
        </p:spPr>
        <p:txBody>
          <a:bodyPr>
            <a:normAutofit/>
          </a:bodyPr>
          <a:lstStyle/>
          <a:p>
            <a:r>
              <a:rPr lang="en-IN" sz="4800" dirty="0"/>
              <a:t>Thank you</a:t>
            </a:r>
            <a:endParaRPr lang="en-IN" sz="4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introduction</a:t>
            </a:r>
            <a:endParaRPr lang="en-IN" dirty="0"/>
          </a:p>
        </p:txBody>
      </p:sp>
      <p:sp>
        <p:nvSpPr>
          <p:cNvPr id="3" name="Content Placeholder 2"/>
          <p:cNvSpPr>
            <a:spLocks noGrp="1"/>
          </p:cNvSpPr>
          <p:nvPr>
            <p:ph idx="1"/>
          </p:nvPr>
        </p:nvSpPr>
        <p:spPr>
          <a:xfrm>
            <a:off x="913795" y="2148315"/>
            <a:ext cx="10738274" cy="4709685"/>
          </a:xfrm>
        </p:spPr>
        <p:txBody>
          <a:bodyPr>
            <a:normAutofit/>
          </a:bodyPr>
          <a:lstStyle/>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The "Car Parking System" has been developed to override the problems prevailing in the practicing manual system.</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 This software is supported to eliminate and in some cases reduce the hardships faced by this existing system. Moreover this system is designed for the particular need of the company to carry out operations in a smooth and effective manner.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The application is reduced as much as possible to avoid errors while entering the data. It also provides error message while entering invalid data. </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No formal knowledge is needed for the user to use this system. Thus by this all it proves it is user-friendly. Car Parking System, as described above, can lead to error free, secure, reliable and fast management system.</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marL="457200">
              <a:lnSpc>
                <a:spcPct val="107000"/>
              </a:lnSpc>
            </a:pPr>
            <a:r>
              <a:rPr lang="en-IN" sz="1800" dirty="0">
                <a:effectLst/>
                <a:latin typeface="Calibri" panose="020F0502020204030204" pitchFamily="34" charset="0"/>
                <a:ea typeface="Calibri" panose="020F0502020204030204" pitchFamily="34" charset="0"/>
                <a:cs typeface="Mangal" panose="02040503050203030202" pitchFamily="18" charset="0"/>
              </a:rPr>
              <a:t> It can assist the user to concentrate on their other activities rather to concentrate on the record keeping. Thus it will help organization in better utilization of resources.</a:t>
            </a:r>
            <a:endParaRPr lang="en-IN" sz="1800" dirty="0">
              <a:effectLst/>
              <a:latin typeface="Calibri" panose="020F0502020204030204" pitchFamily="34" charset="0"/>
              <a:ea typeface="Calibri" panose="020F0502020204030204" pitchFamily="34" charset="0"/>
              <a:cs typeface="Mangal" panose="02040503050203030202"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Objectives</a:t>
            </a:r>
            <a:endParaRPr lang="en-IN" dirty="0"/>
          </a:p>
        </p:txBody>
      </p:sp>
      <p:sp>
        <p:nvSpPr>
          <p:cNvPr id="3" name="Content Placeholder 2"/>
          <p:cNvSpPr>
            <a:spLocks noGrp="1"/>
          </p:cNvSpPr>
          <p:nvPr>
            <p:ph idx="1"/>
          </p:nvPr>
        </p:nvSpPr>
        <p:spPr>
          <a:xfrm>
            <a:off x="913795" y="2122189"/>
            <a:ext cx="10353762" cy="3695136"/>
          </a:xfrm>
        </p:spPr>
        <p:txBody>
          <a:bodyPr/>
          <a:lstStyle/>
          <a:p>
            <a:r>
              <a:rPr lang="en-IN" sz="1800" dirty="0">
                <a:effectLst/>
                <a:latin typeface="Calibri" panose="020F0502020204030204" pitchFamily="34" charset="0"/>
                <a:ea typeface="Calibri" panose="020F0502020204030204" pitchFamily="34" charset="0"/>
                <a:cs typeface="Mangal" panose="02040503050203030202" pitchFamily="18" charset="0"/>
              </a:rPr>
              <a:t> The main objective of the Project on Car Parking System is to manage the details of Car, Parking, Parking Space, Parking Slot, Parking Area. It manages all the information about Car, Parking Fees, Parking Area, Car.</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r>
              <a:rPr lang="en-IN" sz="1800" dirty="0">
                <a:effectLst/>
                <a:latin typeface="Calibri" panose="020F0502020204030204" pitchFamily="34" charset="0"/>
                <a:ea typeface="Calibri" panose="020F0502020204030204" pitchFamily="34" charset="0"/>
                <a:cs typeface="Mangal" panose="02040503050203030202" pitchFamily="18" charset="0"/>
              </a:rPr>
              <a:t> The project is totally built at administrative end and thus only the administrator is guaranteed the access. </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r>
              <a:rPr lang="en-IN" sz="1800" dirty="0">
                <a:effectLst/>
                <a:latin typeface="Calibri" panose="020F0502020204030204" pitchFamily="34" charset="0"/>
                <a:ea typeface="Calibri" panose="020F0502020204030204" pitchFamily="34" charset="0"/>
                <a:cs typeface="Mangal" panose="02040503050203030202" pitchFamily="18" charset="0"/>
              </a:rPr>
              <a:t>The purpose of the project is to build an application program to reduce the manual work for managing the Car, Parking, Parking Fees, Parking Space. It tracks all the details about the Parking Space, Parking Slot, Parking Area.</a:t>
            </a:r>
            <a:endParaRPr lang="en-IN" sz="1800" dirty="0">
              <a:effectLst/>
              <a:latin typeface="Calibri" panose="020F0502020204030204" pitchFamily="34" charset="0"/>
              <a:ea typeface="Calibri" panose="020F0502020204030204" pitchFamily="34" charset="0"/>
              <a:cs typeface="Mangal" panose="02040503050203030202"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Technologies used</a:t>
            </a:r>
            <a:endParaRPr lang="en-IN" dirty="0"/>
          </a:p>
        </p:txBody>
      </p:sp>
      <p:sp>
        <p:nvSpPr>
          <p:cNvPr id="3" name="Content Placeholder 2"/>
          <p:cNvSpPr>
            <a:spLocks noGrp="1"/>
          </p:cNvSpPr>
          <p:nvPr>
            <p:ph idx="1"/>
          </p:nvPr>
        </p:nvSpPr>
        <p:spPr>
          <a:xfrm>
            <a:off x="913795" y="2553264"/>
            <a:ext cx="10353762" cy="3695136"/>
          </a:xfrm>
        </p:spPr>
        <p:txBody>
          <a:bodyPr>
            <a:normAutofit/>
          </a:bodyPr>
          <a:lstStyle/>
          <a:p>
            <a:pPr marL="0" indent="0" algn="ctr">
              <a:buNone/>
            </a:pPr>
            <a:r>
              <a:rPr lang="en-IN" sz="3000" dirty="0"/>
              <a:t>Front End – React JS</a:t>
            </a:r>
            <a:endParaRPr lang="en-IN" sz="3000" dirty="0"/>
          </a:p>
          <a:p>
            <a:pPr marL="0" indent="0" algn="ctr">
              <a:buNone/>
            </a:pPr>
            <a:r>
              <a:rPr lang="en-IN" sz="3000" dirty="0"/>
              <a:t>Back End – Java Spring Boot</a:t>
            </a:r>
            <a:endParaRPr lang="en-IN" sz="3000" dirty="0"/>
          </a:p>
          <a:p>
            <a:pPr marL="0" indent="0" algn="ctr">
              <a:buNone/>
            </a:pPr>
            <a:r>
              <a:rPr lang="en-IN" sz="3000" dirty="0"/>
              <a:t>Database – MySql</a:t>
            </a:r>
            <a:endParaRPr lang="en-IN" sz="3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9119" y="2765839"/>
            <a:ext cx="10353761" cy="1326321"/>
          </a:xfrm>
        </p:spPr>
        <p:txBody>
          <a:bodyPr/>
          <a:lstStyle/>
          <a:p>
            <a:r>
              <a:rPr lang="en-IN" sz="4800" dirty="0"/>
              <a:t>UML</a:t>
            </a:r>
            <a:r>
              <a:rPr lang="en-IN" dirty="0"/>
              <a:t> </a:t>
            </a:r>
            <a:r>
              <a:rPr lang="en-IN" sz="4800" dirty="0"/>
              <a:t>Diagrams</a:t>
            </a:r>
            <a:endParaRPr lang="en-IN" sz="4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E-R Diagram</a:t>
            </a:r>
            <a:endParaRPr lang="en-IN" dirty="0"/>
          </a:p>
        </p:txBody>
      </p:sp>
      <p:pic>
        <p:nvPicPr>
          <p:cNvPr id="43" name="Picture 2"/>
          <p:cNvPicPr>
            <a:picLocks noChangeAspect="1"/>
          </p:cNvPicPr>
          <p:nvPr>
            <p:ph idx="1"/>
          </p:nvPr>
        </p:nvPicPr>
        <p:blipFill>
          <a:blip r:embed="rId1"/>
          <a:stretch>
            <a:fillRect/>
          </a:stretch>
        </p:blipFill>
        <p:spPr>
          <a:xfrm>
            <a:off x="1567180" y="1936115"/>
            <a:ext cx="8883015" cy="427164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3896" y="0"/>
            <a:ext cx="10353761" cy="1326321"/>
          </a:xfrm>
        </p:spPr>
        <p:txBody>
          <a:bodyPr/>
          <a:lstStyle/>
          <a:p>
            <a:r>
              <a:rPr lang="en-IN" dirty="0"/>
              <a:t>Class diagram</a:t>
            </a:r>
            <a:endParaRPr lang="en-IN" dirty="0"/>
          </a:p>
        </p:txBody>
      </p:sp>
      <p:pic>
        <p:nvPicPr>
          <p:cNvPr id="7" name="Content Placeholder 6"/>
          <p:cNvPicPr>
            <a:picLocks noChangeAspect="1"/>
          </p:cNvPicPr>
          <p:nvPr>
            <p:ph idx="1"/>
          </p:nvPr>
        </p:nvPicPr>
        <p:blipFill>
          <a:blip r:embed="rId1"/>
          <a:stretch>
            <a:fillRect/>
          </a:stretch>
        </p:blipFill>
        <p:spPr>
          <a:xfrm>
            <a:off x="3493770" y="1326515"/>
            <a:ext cx="4826000" cy="49066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9119" y="91440"/>
            <a:ext cx="10353761" cy="1326321"/>
          </a:xfrm>
        </p:spPr>
        <p:txBody>
          <a:bodyPr/>
          <a:lstStyle/>
          <a:p>
            <a:r>
              <a:rPr lang="en-IN" dirty="0"/>
              <a:t>Admin use case diagram</a:t>
            </a:r>
            <a:endParaRPr lang="en-IN" dirty="0"/>
          </a:p>
        </p:txBody>
      </p:sp>
      <p:pic>
        <p:nvPicPr>
          <p:cNvPr id="4" name="image3.png"/>
          <p:cNvPicPr>
            <a:picLocks noChangeAspect="1"/>
          </p:cNvPicPr>
          <p:nvPr>
            <p:ph idx="1"/>
          </p:nvPr>
        </p:nvPicPr>
        <p:blipFill>
          <a:blip r:embed="rId1" cstate="print"/>
          <a:stretch>
            <a:fillRect/>
          </a:stretch>
        </p:blipFill>
        <p:spPr>
          <a:xfrm>
            <a:off x="2222500" y="1481455"/>
            <a:ext cx="7747000" cy="4589145"/>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Damask</Template>
  <TotalTime>0</TotalTime>
  <Words>4057</Words>
  <Application>WPS Presentation</Application>
  <PresentationFormat>Widescreen</PresentationFormat>
  <Paragraphs>120</Paragraphs>
  <Slides>23</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23</vt:i4>
      </vt:variant>
    </vt:vector>
  </HeadingPairs>
  <TitlesOfParts>
    <vt:vector size="38" baseType="lpstr">
      <vt:lpstr>Arial</vt:lpstr>
      <vt:lpstr>SimSun</vt:lpstr>
      <vt:lpstr>Wingdings</vt:lpstr>
      <vt:lpstr>Wingdings 2</vt:lpstr>
      <vt:lpstr>Calibri</vt:lpstr>
      <vt:lpstr>Mangal</vt:lpstr>
      <vt:lpstr>Segoe Print</vt:lpstr>
      <vt:lpstr>Bookman Old Style</vt:lpstr>
      <vt:lpstr>Rockwell</vt:lpstr>
      <vt:lpstr>Microsoft YaHei</vt:lpstr>
      <vt:lpstr>Arial Unicode MS</vt:lpstr>
      <vt:lpstr>Symbol</vt:lpstr>
      <vt:lpstr>Times New Roman</vt:lpstr>
      <vt:lpstr>Malgun Gothic</vt:lpstr>
      <vt:lpstr>Damask</vt:lpstr>
      <vt:lpstr>UrbanEstate  Online property dealing site</vt:lpstr>
      <vt:lpstr>Points to be discussed</vt:lpstr>
      <vt:lpstr>introduction</vt:lpstr>
      <vt:lpstr>Objectives</vt:lpstr>
      <vt:lpstr>Technologies used</vt:lpstr>
      <vt:lpstr>UML Diagrams</vt:lpstr>
      <vt:lpstr>E-R Diagram</vt:lpstr>
      <vt:lpstr>Class diagram</vt:lpstr>
      <vt:lpstr>Admin use case diagram</vt:lpstr>
      <vt:lpstr>Owner and buyer use case diagram</vt:lpstr>
      <vt:lpstr>screenshots</vt:lpstr>
      <vt:lpstr>User registration and login page</vt:lpstr>
      <vt:lpstr>Dashboard after successful login</vt:lpstr>
      <vt:lpstr>Book appointment</vt:lpstr>
      <vt:lpstr>Appointments and Wishlist</vt:lpstr>
      <vt:lpstr>Update password</vt:lpstr>
      <vt:lpstr>Admin dashboard</vt:lpstr>
      <vt:lpstr>specifications</vt:lpstr>
      <vt:lpstr>Software and hardware requirement</vt:lpstr>
      <vt:lpstr>Future scope</vt:lpstr>
      <vt:lpstr>conclusion</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UrbanEstate  Online property dealing site</dc:title>
  <dc:creator>Ajinkya Rokade</dc:creator>
  <cp:lastModifiedBy>Sham Girhe</cp:lastModifiedBy>
  <cp:revision>12</cp:revision>
  <dcterms:created xsi:type="dcterms:W3CDTF">2023-03-10T17:05:00Z</dcterms:created>
  <dcterms:modified xsi:type="dcterms:W3CDTF">2023-08-29T19:13:51Z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001FF47FEFEE44FCB30965C0BA382168_12</vt:lpwstr>
  </property>
  <property fmtid="{D5CDD505-2E9C-101B-9397-08002B2CF9AE}" pid="3" name="KSOProductBuildVer">
    <vt:lpwstr>1033-12.2.0.13193</vt:lpwstr>
  </property>
</Properties>
</file>

<file path=docProps/thumbnail.jpeg>
</file>